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24"/>
  </p:notesMasterIdLst>
  <p:sldIdLst>
    <p:sldId id="298" r:id="rId2"/>
    <p:sldId id="308" r:id="rId3"/>
    <p:sldId id="337" r:id="rId4"/>
    <p:sldId id="339" r:id="rId5"/>
    <p:sldId id="341" r:id="rId6"/>
    <p:sldId id="340" r:id="rId7"/>
    <p:sldId id="342" r:id="rId8"/>
    <p:sldId id="343" r:id="rId9"/>
    <p:sldId id="344" r:id="rId10"/>
    <p:sldId id="345" r:id="rId11"/>
    <p:sldId id="338" r:id="rId12"/>
    <p:sldId id="326" r:id="rId13"/>
    <p:sldId id="333" r:id="rId14"/>
    <p:sldId id="332" r:id="rId15"/>
    <p:sldId id="327" r:id="rId16"/>
    <p:sldId id="328" r:id="rId17"/>
    <p:sldId id="334" r:id="rId18"/>
    <p:sldId id="329" r:id="rId19"/>
    <p:sldId id="335" r:id="rId20"/>
    <p:sldId id="330" r:id="rId21"/>
    <p:sldId id="331" r:id="rId22"/>
    <p:sldId id="336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CCCC00"/>
    <a:srgbClr val="000000"/>
    <a:srgbClr val="FF3300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2" autoAdjust="0"/>
    <p:restoredTop sz="94660"/>
  </p:normalViewPr>
  <p:slideViewPr>
    <p:cSldViewPr>
      <p:cViewPr varScale="1">
        <p:scale>
          <a:sx n="83" d="100"/>
          <a:sy n="83" d="100"/>
        </p:scale>
        <p:origin x="108" y="5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fld id="{F265365E-9B26-45F0-9E17-663E4EAAD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490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C3BD5-DB9D-4A9F-9F19-6C833C819F0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49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579D-0F8C-47DE-9B1E-800ECA56B7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573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CED9-8ECC-451E-A41D-7B222F71D1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52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CED9-8ECC-451E-A41D-7B222F71D1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6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CED9-8ECC-451E-A41D-7B222F71D13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3154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CED9-8ECC-451E-A41D-7B222F71D1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66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CED9-8ECC-451E-A41D-7B222F71D1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420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CED9-8ECC-451E-A41D-7B222F71D1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252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3BC1-639B-4C2C-97B8-0AD4532440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9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21E1-C0BA-44C4-BFBB-945F8FD8C6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53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52FF-B2F3-4428-94AE-9AF501BF4F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91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F5C6-4870-4810-B629-E4A64F9F13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457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B9E-1C6A-4A9F-994F-04E150B73D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70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D507-67B6-46B2-BC61-4BD75B4AF0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08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E442-04AC-4A14-9F12-FCAA71936F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05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1F61-1B14-4834-94DB-D3826C5A48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44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8CB0-5D5D-4D82-9815-199A5254C5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49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4F2-4927-4F81-8FF9-0987BF536B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40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E8CCED9-8ECC-451E-A41D-7B222F71D1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0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886200"/>
            <a:ext cx="11887200" cy="2438400"/>
          </a:xfrm>
        </p:spPr>
        <p:txBody>
          <a:bodyPr>
            <a:normAutofit fontScale="90000"/>
          </a:bodyPr>
          <a:lstStyle/>
          <a:p>
            <a:pPr>
              <a:spcAft>
                <a:spcPts val="2400"/>
              </a:spcAft>
            </a:pPr>
            <a:r>
              <a:rPr lang="zh-TW" altLang="en-US" sz="6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基督再來 </a:t>
            </a:r>
            <a:r>
              <a:rPr lang="en-US" altLang="zh-TW" sz="6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— </a:t>
            </a:r>
            <a:r>
              <a:rPr lang="zh-TW" altLang="en-US" sz="6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七件末了的事</a:t>
            </a:r>
            <a:r>
              <a:rPr lang="en-US" altLang="zh-TW" sz="6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6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en-US" altLang="zh-TW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7 </a:t>
            </a:r>
            <a:r>
              <a:rPr lang="en-US" altLang="zh-TW" sz="5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Events </a:t>
            </a:r>
            <a:r>
              <a:rPr lang="en-US" altLang="zh-TW" sz="5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of Christ’s Second </a:t>
            </a:r>
            <a:r>
              <a:rPr lang="en-US" altLang="zh-TW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Coming</a:t>
            </a:r>
            <a:r>
              <a:rPr lang="en-US" altLang="zh-TW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en-US" altLang="zh-TW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Revelation 19-20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5791200" cy="5410200"/>
          </a:xfrm>
        </p:spPr>
        <p:txBody>
          <a:bodyPr>
            <a:noAutofit/>
          </a:bodyPr>
          <a:lstStyle/>
          <a:p>
            <a:pPr marL="0" lvl="2" indent="0" algn="ctr">
              <a:buNone/>
            </a:pPr>
            <a:r>
              <a:rPr lang="en-US" altLang="zh-TW" sz="360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Matt 24:29-30</a:t>
            </a:r>
            <a:endParaRPr lang="en-US" altLang="zh-TW" sz="3600" dirty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"Immediately after the tribulation of those days </a:t>
            </a:r>
            <a:r>
              <a:rPr lang="en-US" sz="3600" b="1" u="sng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the sun will be darkened, and the moon will not give its light, and the stars will fall from heaven</a:t>
            </a:r>
            <a:r>
              <a:rPr lang="en-US" sz="36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, and the powers of the heavens will be 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shaken. 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Then </a:t>
            </a:r>
            <a:r>
              <a:rPr lang="en-US" sz="3600" b="1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will appear in heaven the sign of the Son of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Man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endParaRPr lang="en-US" sz="4400" dirty="0">
              <a:solidFill>
                <a:schemeClr val="tx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77000" y="76200"/>
            <a:ext cx="5486400" cy="5410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太</a:t>
            </a:r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 24:29-30</a:t>
            </a:r>
          </a:p>
          <a:p>
            <a:pPr marL="36900" indent="0"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「</a:t>
            </a:r>
            <a:r>
              <a:rPr lang="zh-TW" altLang="en-US" sz="4400" b="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那些日子的災難一過去，</a:t>
            </a:r>
            <a:r>
              <a:rPr lang="zh-TW" altLang="en-US" sz="4400" b="0" u="sng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日頭就變黑了，月亮也不放光，眾星要從天上墜落</a:t>
            </a:r>
            <a:r>
              <a:rPr lang="zh-TW" altLang="en-US" sz="4400" b="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，天勢都要震動</a:t>
            </a: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。</a:t>
            </a:r>
            <a:r>
              <a:rPr lang="en-US" altLang="zh-TW" sz="4400" b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zh-TW" altLang="en-US" sz="4400" b="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那時，人子的兆頭要顯在</a:t>
            </a:r>
            <a:r>
              <a:rPr lang="zh-TW" altLang="en-US" sz="4400" b="0" dirty="0" smtClean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天上</a:t>
            </a:r>
            <a:r>
              <a:rPr lang="en-US" altLang="zh-TW" sz="4400" b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」</a:t>
            </a:r>
            <a:r>
              <a:rPr lang="en-US" sz="4400" dirty="0" smtClean="0">
                <a:solidFill>
                  <a:schemeClr val="tx1"/>
                </a:solidFill>
                <a:effectLst/>
              </a:rPr>
              <a:t> </a:t>
            </a:r>
          </a:p>
          <a:p>
            <a:pPr marL="0" lvl="2" indent="0" fontAlgn="auto">
              <a:buFont typeface="Wingdings 2" charset="2"/>
              <a:buNone/>
            </a:pPr>
            <a:endParaRPr lang="zh-TW" altLang="en-US" sz="4000" b="1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36900" indent="0" fontAlgn="auto">
              <a:buFont typeface="Wingdings 2" charset="2"/>
              <a:buNone/>
            </a:pPr>
            <a:endParaRPr lang="en-US" sz="4400" b="0" dirty="0">
              <a:solidFill>
                <a:schemeClr val="tx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700979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36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28600" y="3731049"/>
            <a:ext cx="6412694" cy="3242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886200"/>
            <a:ext cx="5319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 smtClean="0"/>
              <a:t>教會時期 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Church Age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-30480" y="-10576"/>
            <a:ext cx="22413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基督第一次來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First Coming</a:t>
            </a:r>
            <a:endParaRPr lang="en-US" sz="2600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H="1">
            <a:off x="304800" y="914400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8769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28600" y="3731049"/>
            <a:ext cx="6412694" cy="3242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886200"/>
            <a:ext cx="5319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 smtClean="0"/>
              <a:t>教會時期 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Church Age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-30480" y="-10576"/>
            <a:ext cx="22413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基督第一次來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First Coming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9383" y="-39707"/>
            <a:ext cx="27238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</a:t>
            </a:r>
            <a:r>
              <a:rPr lang="zh-TW" altLang="en-US" sz="2600" dirty="0"/>
              <a:t>二</a:t>
            </a:r>
            <a:r>
              <a:rPr lang="zh-TW" altLang="en-US" sz="2600" dirty="0" smtClean="0"/>
              <a:t>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Second Coming</a:t>
            </a:r>
            <a:endParaRPr lang="en-US" sz="2600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H="1">
            <a:off x="304800" y="914400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H="1">
            <a:off x="6629400" y="946825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"/>
          <p:cNvSpPr>
            <a:spLocks noChangeShapeType="1"/>
          </p:cNvSpPr>
          <p:nvPr/>
        </p:nvSpPr>
        <p:spPr bwMode="auto">
          <a:xfrm flipV="1">
            <a:off x="6641294" y="3731047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99703" y="2835361"/>
            <a:ext cx="5319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 smtClean="0">
                <a:solidFill>
                  <a:srgbClr val="FFFF99"/>
                </a:solidFill>
              </a:rPr>
              <a:t>千年國 </a:t>
            </a:r>
            <a:endParaRPr lang="en-US" altLang="zh-TW" sz="2600" dirty="0" smtClean="0">
              <a:solidFill>
                <a:srgbClr val="FFFF99"/>
              </a:solidFill>
            </a:endParaRPr>
          </a:p>
          <a:p>
            <a:pPr algn="ctr"/>
            <a:r>
              <a:rPr lang="en-US" altLang="zh-TW" sz="2600" dirty="0" smtClean="0">
                <a:solidFill>
                  <a:srgbClr val="FFFF99"/>
                </a:solidFill>
              </a:rPr>
              <a:t>Millennial</a:t>
            </a:r>
            <a:endParaRPr lang="en-US" sz="26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0671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28600" y="3731049"/>
            <a:ext cx="6412694" cy="3242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886200"/>
            <a:ext cx="5319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 smtClean="0"/>
              <a:t>教會時期 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Church Age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-30480" y="-10576"/>
            <a:ext cx="22413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基督第一次來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First Coming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9383" y="-39707"/>
            <a:ext cx="27238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</a:t>
            </a:r>
            <a:r>
              <a:rPr lang="zh-TW" altLang="en-US" sz="2600" dirty="0"/>
              <a:t>二</a:t>
            </a:r>
            <a:r>
              <a:rPr lang="zh-TW" altLang="en-US" sz="2600" dirty="0" smtClean="0"/>
              <a:t>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Second Coming</a:t>
            </a:r>
            <a:endParaRPr lang="en-US" sz="2600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H="1">
            <a:off x="304800" y="914400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H="1">
            <a:off x="6629400" y="946825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"/>
          <p:cNvSpPr>
            <a:spLocks noChangeShapeType="1"/>
          </p:cNvSpPr>
          <p:nvPr/>
        </p:nvSpPr>
        <p:spPr bwMode="auto">
          <a:xfrm flipV="1">
            <a:off x="6641294" y="3731047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 flipV="1">
            <a:off x="9302996" y="3711700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99703" y="2835361"/>
            <a:ext cx="5319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 smtClean="0">
                <a:solidFill>
                  <a:srgbClr val="FFFF99"/>
                </a:solidFill>
              </a:rPr>
              <a:t>千年國 </a:t>
            </a:r>
            <a:endParaRPr lang="en-US" altLang="zh-TW" sz="2600" dirty="0" smtClean="0">
              <a:solidFill>
                <a:srgbClr val="FFFF99"/>
              </a:solidFill>
            </a:endParaRPr>
          </a:p>
          <a:p>
            <a:pPr algn="ctr"/>
            <a:r>
              <a:rPr lang="en-US" altLang="zh-TW" sz="2600" dirty="0" smtClean="0">
                <a:solidFill>
                  <a:srgbClr val="FFFF99"/>
                </a:solidFill>
              </a:rPr>
              <a:t>Millennial</a:t>
            </a:r>
            <a:endParaRPr lang="en-US" sz="2600" dirty="0">
              <a:solidFill>
                <a:srgbClr val="FFFF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53600" y="2835361"/>
            <a:ext cx="2282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600" dirty="0" smtClean="0">
                <a:solidFill>
                  <a:srgbClr val="FFFF00"/>
                </a:solidFill>
              </a:rPr>
              <a:t>新天新地 </a:t>
            </a:r>
            <a:endParaRPr lang="en-US" altLang="zh-TW" sz="2600" dirty="0" smtClean="0">
              <a:solidFill>
                <a:srgbClr val="FFFF00"/>
              </a:solidFill>
            </a:endParaRPr>
          </a:p>
          <a:p>
            <a:pPr algn="r"/>
            <a:r>
              <a:rPr lang="en-US" altLang="zh-TW" sz="2600" dirty="0" smtClean="0">
                <a:solidFill>
                  <a:srgbClr val="FFFF00"/>
                </a:solidFill>
              </a:rPr>
              <a:t>New Heaven </a:t>
            </a:r>
            <a:br>
              <a:rPr lang="en-US" altLang="zh-TW" sz="2600" dirty="0" smtClean="0">
                <a:solidFill>
                  <a:srgbClr val="FFFF00"/>
                </a:solidFill>
              </a:rPr>
            </a:br>
            <a:r>
              <a:rPr lang="en-US" altLang="zh-TW" sz="2600" dirty="0" smtClean="0">
                <a:solidFill>
                  <a:srgbClr val="FFFF00"/>
                </a:solidFill>
              </a:rPr>
              <a:t>&amp; Earth</a:t>
            </a:r>
            <a:endParaRPr lang="en-US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3201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28600" y="3731049"/>
            <a:ext cx="6412694" cy="3242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886200"/>
            <a:ext cx="5319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 smtClean="0"/>
              <a:t>教會時期 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Church Age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-30480" y="-10576"/>
            <a:ext cx="22413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基督第一次來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First Coming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9383" y="-39707"/>
            <a:ext cx="27238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</a:t>
            </a:r>
            <a:r>
              <a:rPr lang="zh-TW" altLang="en-US" sz="2600" dirty="0"/>
              <a:t>二</a:t>
            </a:r>
            <a:r>
              <a:rPr lang="zh-TW" altLang="en-US" sz="2600" dirty="0" smtClean="0"/>
              <a:t>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Second Coming</a:t>
            </a:r>
            <a:endParaRPr lang="en-US" sz="2600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H="1">
            <a:off x="304800" y="914400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H="1">
            <a:off x="6629400" y="946825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"/>
          <p:cNvSpPr>
            <a:spLocks noChangeShapeType="1"/>
          </p:cNvSpPr>
          <p:nvPr/>
        </p:nvSpPr>
        <p:spPr bwMode="auto">
          <a:xfrm flipV="1">
            <a:off x="6641294" y="3731047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 flipV="1">
            <a:off x="9302996" y="3711700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99703" y="2835361"/>
            <a:ext cx="5319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 smtClean="0">
                <a:solidFill>
                  <a:srgbClr val="FFFF99"/>
                </a:solidFill>
              </a:rPr>
              <a:t>千年國 </a:t>
            </a:r>
            <a:endParaRPr lang="en-US" altLang="zh-TW" sz="2600" dirty="0" smtClean="0">
              <a:solidFill>
                <a:srgbClr val="FFFF99"/>
              </a:solidFill>
            </a:endParaRPr>
          </a:p>
          <a:p>
            <a:pPr algn="ctr"/>
            <a:r>
              <a:rPr lang="en-US" altLang="zh-TW" sz="2600" dirty="0" smtClean="0">
                <a:solidFill>
                  <a:srgbClr val="FFFF99"/>
                </a:solidFill>
              </a:rPr>
              <a:t>Millennial</a:t>
            </a:r>
            <a:endParaRPr lang="en-US" sz="2600" dirty="0">
              <a:solidFill>
                <a:srgbClr val="FFFF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77400" y="2835361"/>
            <a:ext cx="23591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600" dirty="0" smtClean="0">
                <a:solidFill>
                  <a:srgbClr val="FFFF00"/>
                </a:solidFill>
              </a:rPr>
              <a:t>新天新地 </a:t>
            </a:r>
            <a:endParaRPr lang="en-US" altLang="zh-TW" sz="2600" dirty="0" smtClean="0">
              <a:solidFill>
                <a:srgbClr val="FFFF00"/>
              </a:solidFill>
            </a:endParaRPr>
          </a:p>
          <a:p>
            <a:pPr algn="r"/>
            <a:r>
              <a:rPr lang="en-US" altLang="zh-TW" sz="2600" dirty="0" smtClean="0">
                <a:solidFill>
                  <a:srgbClr val="FFFF00"/>
                </a:solidFill>
              </a:rPr>
              <a:t>New Heaven </a:t>
            </a:r>
            <a:br>
              <a:rPr lang="en-US" altLang="zh-TW" sz="2600" dirty="0" smtClean="0">
                <a:solidFill>
                  <a:srgbClr val="FFFF00"/>
                </a:solidFill>
              </a:rPr>
            </a:br>
            <a:r>
              <a:rPr lang="en-US" altLang="zh-TW" sz="2600" dirty="0" smtClean="0">
                <a:solidFill>
                  <a:srgbClr val="FFFF00"/>
                </a:solidFill>
              </a:rPr>
              <a:t>&amp; Earth</a:t>
            </a: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20040" y="996547"/>
            <a:ext cx="381000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936010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龍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Dragon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被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was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摔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cast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在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to the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地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earth</a:t>
            </a:r>
            <a:r>
              <a:rPr lang="en-US" altLang="zh-CN" sz="2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.</a:t>
            </a:r>
            <a:endParaRPr lang="en-US" altLang="zh-CN" sz="2600" kern="0" dirty="0" smtClean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上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12:13)</a:t>
            </a:r>
            <a:endParaRPr lang="en-US" sz="2600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045015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28600" y="3731049"/>
            <a:ext cx="6412694" cy="3242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30480" y="-10576"/>
            <a:ext cx="22413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基督第一次來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First Coming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9383" y="-39707"/>
            <a:ext cx="27238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</a:t>
            </a:r>
            <a:r>
              <a:rPr lang="zh-TW" altLang="en-US" sz="2600" dirty="0"/>
              <a:t>二</a:t>
            </a:r>
            <a:r>
              <a:rPr lang="zh-TW" altLang="en-US" sz="2600" dirty="0" smtClean="0"/>
              <a:t>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Second Coming</a:t>
            </a:r>
            <a:endParaRPr lang="en-US" sz="2600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H="1">
            <a:off x="304800" y="914400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H="1">
            <a:off x="6629400" y="946825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"/>
          <p:cNvSpPr>
            <a:spLocks noChangeShapeType="1"/>
          </p:cNvSpPr>
          <p:nvPr/>
        </p:nvSpPr>
        <p:spPr bwMode="auto">
          <a:xfrm flipV="1">
            <a:off x="6641294" y="3731047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 flipV="1">
            <a:off x="9302996" y="3711700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99703" y="2835361"/>
            <a:ext cx="5319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 smtClean="0">
                <a:solidFill>
                  <a:srgbClr val="FFFF99"/>
                </a:solidFill>
              </a:rPr>
              <a:t>千年國 </a:t>
            </a:r>
            <a:endParaRPr lang="en-US" altLang="zh-TW" sz="2600" dirty="0" smtClean="0">
              <a:solidFill>
                <a:srgbClr val="FFFF99"/>
              </a:solidFill>
            </a:endParaRPr>
          </a:p>
          <a:p>
            <a:pPr algn="ctr"/>
            <a:r>
              <a:rPr lang="en-US" altLang="zh-TW" sz="2600" dirty="0" smtClean="0">
                <a:solidFill>
                  <a:srgbClr val="FFFF99"/>
                </a:solidFill>
              </a:rPr>
              <a:t>Millennial</a:t>
            </a:r>
            <a:endParaRPr lang="en-US" sz="2600" dirty="0">
              <a:solidFill>
                <a:srgbClr val="FFFF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77400" y="2895600"/>
            <a:ext cx="2359160" cy="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600" dirty="0" smtClean="0">
                <a:solidFill>
                  <a:srgbClr val="FFFF00"/>
                </a:solidFill>
              </a:rPr>
              <a:t>新天新地 </a:t>
            </a:r>
            <a:endParaRPr lang="en-US" altLang="zh-TW" sz="2600" dirty="0" smtClean="0">
              <a:solidFill>
                <a:srgbClr val="FFFF00"/>
              </a:solidFill>
            </a:endParaRPr>
          </a:p>
          <a:p>
            <a:pPr algn="r"/>
            <a:r>
              <a:rPr lang="en-US" altLang="zh-TW" sz="2600" dirty="0" smtClean="0">
                <a:solidFill>
                  <a:srgbClr val="FFFF00"/>
                </a:solidFill>
              </a:rPr>
              <a:t>New Heaven </a:t>
            </a:r>
            <a:br>
              <a:rPr lang="en-US" altLang="zh-TW" sz="2600" dirty="0" smtClean="0">
                <a:solidFill>
                  <a:srgbClr val="FFFF00"/>
                </a:solidFill>
              </a:rPr>
            </a:br>
            <a:r>
              <a:rPr lang="en-US" altLang="zh-TW" sz="2600" dirty="0" smtClean="0">
                <a:solidFill>
                  <a:srgbClr val="FFFF00"/>
                </a:solidFill>
              </a:rPr>
              <a:t>&amp; Earth</a:t>
            </a: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20040" y="996547"/>
            <a:ext cx="381000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936010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龍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Dragon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被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was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摔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cast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在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to the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地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earth</a:t>
            </a:r>
            <a:r>
              <a:rPr lang="en-US" altLang="zh-CN" sz="2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.</a:t>
            </a:r>
            <a:endParaRPr lang="en-US" altLang="zh-CN" sz="2600" kern="0" dirty="0" smtClean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上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12:13)</a:t>
            </a:r>
            <a:endParaRPr lang="en-US" sz="2600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8944" y="3747260"/>
            <a:ext cx="330571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Make war with Saints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與聖徒爭戰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12:17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)</a:t>
            </a:r>
            <a:endParaRPr lang="en-US" altLang="zh-CN" sz="2600" kern="0" dirty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3" name="Down Arrow 22"/>
          <p:cNvSpPr/>
          <p:nvPr/>
        </p:nvSpPr>
        <p:spPr>
          <a:xfrm rot="16200000">
            <a:off x="3403051" y="584159"/>
            <a:ext cx="397162" cy="5972646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61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28600" y="3731049"/>
            <a:ext cx="6412694" cy="3242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30480" y="-10576"/>
            <a:ext cx="22413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基督第一次來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First Coming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9383" y="-39707"/>
            <a:ext cx="27238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</a:t>
            </a:r>
            <a:r>
              <a:rPr lang="zh-TW" altLang="en-US" sz="2600" dirty="0"/>
              <a:t>二</a:t>
            </a:r>
            <a:r>
              <a:rPr lang="zh-TW" altLang="en-US" sz="2600" dirty="0" smtClean="0"/>
              <a:t>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Second Coming</a:t>
            </a:r>
            <a:endParaRPr lang="en-US" sz="2600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H="1">
            <a:off x="304800" y="914400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H="1">
            <a:off x="6629400" y="946825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"/>
          <p:cNvSpPr>
            <a:spLocks noChangeShapeType="1"/>
          </p:cNvSpPr>
          <p:nvPr/>
        </p:nvSpPr>
        <p:spPr bwMode="auto">
          <a:xfrm flipV="1">
            <a:off x="6641294" y="3731047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 flipV="1">
            <a:off x="9302996" y="3711700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99703" y="2835361"/>
            <a:ext cx="5319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 smtClean="0">
                <a:solidFill>
                  <a:srgbClr val="FFFF99"/>
                </a:solidFill>
              </a:rPr>
              <a:t>千年國 </a:t>
            </a:r>
            <a:endParaRPr lang="en-US" altLang="zh-TW" sz="2600" dirty="0" smtClean="0">
              <a:solidFill>
                <a:srgbClr val="FFFF99"/>
              </a:solidFill>
            </a:endParaRPr>
          </a:p>
          <a:p>
            <a:pPr algn="ctr"/>
            <a:r>
              <a:rPr lang="en-US" altLang="zh-TW" sz="2600" dirty="0" smtClean="0">
                <a:solidFill>
                  <a:srgbClr val="FFFF99"/>
                </a:solidFill>
              </a:rPr>
              <a:t>Millennial</a:t>
            </a:r>
            <a:endParaRPr lang="en-US" sz="2600" dirty="0">
              <a:solidFill>
                <a:srgbClr val="FFFF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77400" y="2895600"/>
            <a:ext cx="2359160" cy="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600" dirty="0" smtClean="0">
                <a:solidFill>
                  <a:srgbClr val="FFFF00"/>
                </a:solidFill>
              </a:rPr>
              <a:t>新天新地 </a:t>
            </a:r>
            <a:endParaRPr lang="en-US" altLang="zh-TW" sz="2600" dirty="0" smtClean="0">
              <a:solidFill>
                <a:srgbClr val="FFFF00"/>
              </a:solidFill>
            </a:endParaRPr>
          </a:p>
          <a:p>
            <a:pPr algn="r"/>
            <a:r>
              <a:rPr lang="en-US" altLang="zh-TW" sz="2600" dirty="0" smtClean="0">
                <a:solidFill>
                  <a:srgbClr val="FFFF00"/>
                </a:solidFill>
              </a:rPr>
              <a:t>New Heaven </a:t>
            </a:r>
            <a:br>
              <a:rPr lang="en-US" altLang="zh-TW" sz="2600" dirty="0" smtClean="0">
                <a:solidFill>
                  <a:srgbClr val="FFFF00"/>
                </a:solidFill>
              </a:rPr>
            </a:br>
            <a:r>
              <a:rPr lang="en-US" altLang="zh-TW" sz="2600" dirty="0" smtClean="0">
                <a:solidFill>
                  <a:srgbClr val="FFFF00"/>
                </a:solidFill>
              </a:rPr>
              <a:t>&amp; Earth</a:t>
            </a: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20040" y="996547"/>
            <a:ext cx="381000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936010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龍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Dragon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被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was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摔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cast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在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to the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地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earth</a:t>
            </a:r>
            <a:r>
              <a:rPr lang="en-US" altLang="zh-CN" sz="2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.</a:t>
            </a:r>
            <a:endParaRPr lang="en-US" altLang="zh-CN" sz="2600" kern="0" dirty="0" smtClean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上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12:13)</a:t>
            </a:r>
            <a:endParaRPr lang="en-US" sz="2600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8944" y="3747260"/>
            <a:ext cx="330571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Make war with Saints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與聖徒爭戰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12:17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)</a:t>
            </a:r>
            <a:endParaRPr lang="en-US" altLang="zh-CN" sz="2600" kern="0" dirty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3" name="Down Arrow 22"/>
          <p:cNvSpPr/>
          <p:nvPr/>
        </p:nvSpPr>
        <p:spPr>
          <a:xfrm rot="16200000">
            <a:off x="3403051" y="584159"/>
            <a:ext cx="397162" cy="5972646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93309" y="4665156"/>
            <a:ext cx="419698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The Devil like a roaring lion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魔鬼如同吼叫</a:t>
            </a: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的</a:t>
            </a: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獅</a:t>
            </a: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子</a:t>
            </a:r>
            <a:endParaRPr lang="en-US" altLang="zh-CN" sz="2600" kern="0" dirty="0" smtClean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彼前</a:t>
            </a:r>
            <a:r>
              <a:rPr lang="en-US" altLang="zh-TW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5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:</a:t>
            </a:r>
            <a:r>
              <a:rPr lang="en-US" altLang="zh-TW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8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)</a:t>
            </a:r>
            <a:endParaRPr lang="en-US" altLang="zh-CN" sz="2600" kern="0" dirty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3553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28600" y="3731049"/>
            <a:ext cx="6412694" cy="3242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30480" y="-10576"/>
            <a:ext cx="22413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基督第一次來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First Coming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9383" y="-39707"/>
            <a:ext cx="27238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</a:t>
            </a:r>
            <a:r>
              <a:rPr lang="zh-TW" altLang="en-US" sz="2600" dirty="0"/>
              <a:t>二</a:t>
            </a:r>
            <a:r>
              <a:rPr lang="zh-TW" altLang="en-US" sz="2600" dirty="0" smtClean="0"/>
              <a:t>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Second Coming</a:t>
            </a:r>
            <a:endParaRPr lang="en-US" sz="2600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H="1">
            <a:off x="304800" y="914400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H="1">
            <a:off x="6629400" y="946825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"/>
          <p:cNvSpPr>
            <a:spLocks noChangeShapeType="1"/>
          </p:cNvSpPr>
          <p:nvPr/>
        </p:nvSpPr>
        <p:spPr bwMode="auto">
          <a:xfrm flipV="1">
            <a:off x="6641294" y="3731047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 flipV="1">
            <a:off x="9302996" y="3711700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677400" y="2898338"/>
            <a:ext cx="23591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600" dirty="0" smtClean="0">
                <a:solidFill>
                  <a:srgbClr val="FFFF00"/>
                </a:solidFill>
              </a:rPr>
              <a:t>新天新地 </a:t>
            </a:r>
            <a:endParaRPr lang="en-US" altLang="zh-TW" sz="2600" dirty="0" smtClean="0">
              <a:solidFill>
                <a:srgbClr val="FFFF00"/>
              </a:solidFill>
            </a:endParaRPr>
          </a:p>
          <a:p>
            <a:pPr algn="r"/>
            <a:r>
              <a:rPr lang="en-US" altLang="zh-TW" sz="2600" dirty="0" smtClean="0">
                <a:solidFill>
                  <a:srgbClr val="FFFF00"/>
                </a:solidFill>
              </a:rPr>
              <a:t>New Heaven </a:t>
            </a:r>
            <a:br>
              <a:rPr lang="en-US" altLang="zh-TW" sz="2600" dirty="0" smtClean="0">
                <a:solidFill>
                  <a:srgbClr val="FFFF00"/>
                </a:solidFill>
              </a:rPr>
            </a:br>
            <a:r>
              <a:rPr lang="en-US" altLang="zh-TW" sz="2600" dirty="0" smtClean="0">
                <a:solidFill>
                  <a:srgbClr val="FFFF00"/>
                </a:solidFill>
              </a:rPr>
              <a:t>&amp; Earth</a:t>
            </a: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20040" y="996547"/>
            <a:ext cx="381000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936010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龍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Dragon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被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was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摔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cast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在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to the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地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earth</a:t>
            </a:r>
            <a:r>
              <a:rPr lang="en-US" altLang="zh-CN" sz="2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.</a:t>
            </a:r>
            <a:endParaRPr lang="en-US" altLang="zh-CN" sz="2600" kern="0" dirty="0" smtClean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上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12:13)</a:t>
            </a:r>
            <a:endParaRPr lang="en-US" sz="2600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8944" y="3747260"/>
            <a:ext cx="330571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Make war with Saints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與聖徒爭戰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12:17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)</a:t>
            </a:r>
            <a:endParaRPr lang="en-US" altLang="zh-CN" sz="2600" kern="0" dirty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3" name="Down Arrow 22"/>
          <p:cNvSpPr/>
          <p:nvPr/>
        </p:nvSpPr>
        <p:spPr>
          <a:xfrm rot="16200000">
            <a:off x="3403051" y="584159"/>
            <a:ext cx="397162" cy="5972646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6404051" y="3743598"/>
            <a:ext cx="381000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60026" y="4708029"/>
            <a:ext cx="23391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無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the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底 </a:t>
            </a: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bottomless</a:t>
            </a:r>
            <a:endParaRPr lang="en-US" sz="2600" kern="1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坑 </a:t>
            </a: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pit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裡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20:2–3)</a:t>
            </a:r>
            <a:endParaRPr lang="en-US" sz="2600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5173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28600" y="3731049"/>
            <a:ext cx="6412694" cy="3242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30480" y="-10576"/>
            <a:ext cx="22413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基督第一次來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First Coming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9383" y="-39707"/>
            <a:ext cx="27238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</a:t>
            </a:r>
            <a:r>
              <a:rPr lang="zh-TW" altLang="en-US" sz="2600" dirty="0"/>
              <a:t>二</a:t>
            </a:r>
            <a:r>
              <a:rPr lang="zh-TW" altLang="en-US" sz="2600" dirty="0" smtClean="0"/>
              <a:t>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Second Coming</a:t>
            </a:r>
            <a:endParaRPr lang="en-US" sz="2600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H="1">
            <a:off x="304800" y="914400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H="1">
            <a:off x="6629400" y="946825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"/>
          <p:cNvSpPr>
            <a:spLocks noChangeShapeType="1"/>
          </p:cNvSpPr>
          <p:nvPr/>
        </p:nvSpPr>
        <p:spPr bwMode="auto">
          <a:xfrm flipV="1">
            <a:off x="6641294" y="3731047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 flipV="1">
            <a:off x="9302996" y="3711700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677400" y="2898338"/>
            <a:ext cx="23591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600" dirty="0" smtClean="0">
                <a:solidFill>
                  <a:srgbClr val="FFFF00"/>
                </a:solidFill>
              </a:rPr>
              <a:t>新天新地 </a:t>
            </a:r>
            <a:endParaRPr lang="en-US" altLang="zh-TW" sz="2600" dirty="0" smtClean="0">
              <a:solidFill>
                <a:srgbClr val="FFFF00"/>
              </a:solidFill>
            </a:endParaRPr>
          </a:p>
          <a:p>
            <a:pPr algn="r"/>
            <a:r>
              <a:rPr lang="en-US" altLang="zh-TW" sz="2600" dirty="0" smtClean="0">
                <a:solidFill>
                  <a:srgbClr val="FFFF00"/>
                </a:solidFill>
              </a:rPr>
              <a:t>New Heaven </a:t>
            </a:r>
            <a:br>
              <a:rPr lang="en-US" altLang="zh-TW" sz="2600" dirty="0" smtClean="0">
                <a:solidFill>
                  <a:srgbClr val="FFFF00"/>
                </a:solidFill>
              </a:rPr>
            </a:br>
            <a:r>
              <a:rPr lang="en-US" altLang="zh-TW" sz="2600" dirty="0" smtClean="0">
                <a:solidFill>
                  <a:srgbClr val="FFFF00"/>
                </a:solidFill>
              </a:rPr>
              <a:t>&amp; Earth</a:t>
            </a: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20040" y="996547"/>
            <a:ext cx="381000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936010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龍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Dragon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被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was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摔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cast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在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to the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地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earth</a:t>
            </a:r>
            <a:r>
              <a:rPr lang="en-US" altLang="zh-CN" sz="2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.</a:t>
            </a:r>
            <a:endParaRPr lang="en-US" altLang="zh-CN" sz="2600" kern="0" dirty="0" smtClean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上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12:13)</a:t>
            </a:r>
            <a:endParaRPr lang="en-US" sz="2600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8944" y="3747260"/>
            <a:ext cx="330571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Make war with Saints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與聖徒爭戰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12:17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)</a:t>
            </a:r>
            <a:endParaRPr lang="en-US" altLang="zh-CN" sz="2600" kern="0" dirty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3" name="Down Arrow 22"/>
          <p:cNvSpPr/>
          <p:nvPr/>
        </p:nvSpPr>
        <p:spPr>
          <a:xfrm rot="16200000">
            <a:off x="3403051" y="584159"/>
            <a:ext cx="397162" cy="5972646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6404051" y="3743598"/>
            <a:ext cx="381000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94551" y="2022031"/>
            <a:ext cx="269535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longer </a:t>
            </a:r>
            <a:r>
              <a:rPr lang="en-US" sz="2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deceive</a:t>
            </a:r>
            <a:endParaRPr lang="en-US" altLang="zh-CN" sz="26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经典行书简"/>
              <a:cs typeface="Times New Roman" panose="02020603050405020304" pitchFamily="18" charset="0"/>
            </a:endParaRPr>
          </a:p>
          <a:p>
            <a:pPr algn="ctr"/>
            <a:r>
              <a:rPr lang="zh-CN" altLang="en-US" sz="2600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ngLiU" panose="02020509000000000000" pitchFamily="49" charset="-120"/>
              </a:rPr>
              <a:t>不得</a:t>
            </a:r>
            <a:r>
              <a:rPr lang="zh-CN" altLang="en-US" sz="2600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ngLiU" panose="02020509000000000000" pitchFamily="49" charset="-120"/>
              </a:rPr>
              <a:t>再迷惑列</a:t>
            </a:r>
            <a:r>
              <a:rPr lang="zh-CN" altLang="en-US" sz="2600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ngLiU" panose="02020509000000000000" pitchFamily="49" charset="-120"/>
              </a:rPr>
              <a:t>国</a:t>
            </a:r>
            <a:endParaRPr lang="en-US" altLang="zh-CN" sz="2600" dirty="0" smtClean="0">
              <a:solidFill>
                <a:srgbClr val="FFC000"/>
              </a:solidFill>
              <a:latin typeface="DFKai-SB" panose="03000509000000000000" pitchFamily="65" charset="-120"/>
              <a:ea typeface="DFKai-SB" panose="03000509000000000000" pitchFamily="65" charset="-120"/>
              <a:cs typeface="MingLiU" panose="02020509000000000000" pitchFamily="49" charset="-120"/>
            </a:endParaRPr>
          </a:p>
          <a:p>
            <a:pPr algn="ctr"/>
            <a:endParaRPr lang="en-US" sz="2600" dirty="0"/>
          </a:p>
        </p:txBody>
      </p:sp>
      <p:sp>
        <p:nvSpPr>
          <p:cNvPr id="28" name="Rectangle 27"/>
          <p:cNvSpPr/>
          <p:nvPr/>
        </p:nvSpPr>
        <p:spPr>
          <a:xfrm>
            <a:off x="6760026" y="4708029"/>
            <a:ext cx="23391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無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the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底 </a:t>
            </a: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bottomless</a:t>
            </a:r>
            <a:endParaRPr lang="en-US" sz="2600" kern="1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坑 </a:t>
            </a: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pit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裡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20:2–3)</a:t>
            </a:r>
            <a:endParaRPr lang="en-US" sz="2600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58293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41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28600" y="3731049"/>
            <a:ext cx="6412694" cy="3242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30480" y="-10576"/>
            <a:ext cx="22413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基督第一次來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First Coming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9383" y="-39707"/>
            <a:ext cx="27238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</a:t>
            </a:r>
            <a:r>
              <a:rPr lang="zh-TW" altLang="en-US" sz="2600" dirty="0"/>
              <a:t>二</a:t>
            </a:r>
            <a:r>
              <a:rPr lang="zh-TW" altLang="en-US" sz="2600" dirty="0" smtClean="0"/>
              <a:t>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Second Coming</a:t>
            </a:r>
            <a:endParaRPr lang="en-US" sz="2600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H="1">
            <a:off x="304800" y="914400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H="1">
            <a:off x="6629400" y="946825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"/>
          <p:cNvSpPr>
            <a:spLocks noChangeShapeType="1"/>
          </p:cNvSpPr>
          <p:nvPr/>
        </p:nvSpPr>
        <p:spPr bwMode="auto">
          <a:xfrm flipV="1">
            <a:off x="6641294" y="3731047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 flipV="1">
            <a:off x="9302996" y="3711700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320040" y="996547"/>
            <a:ext cx="381000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936010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龍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Dragon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被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was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摔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cast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在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to the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地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earth</a:t>
            </a:r>
            <a:r>
              <a:rPr lang="en-US" altLang="zh-CN" sz="2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.</a:t>
            </a:r>
            <a:endParaRPr lang="en-US" altLang="zh-CN" sz="2600" kern="0" dirty="0" smtClean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上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12:13)</a:t>
            </a:r>
            <a:endParaRPr lang="en-US" sz="2600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8944" y="3747260"/>
            <a:ext cx="330571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Make war with Saints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與聖徒爭戰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12:17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)</a:t>
            </a:r>
            <a:endParaRPr lang="en-US" altLang="zh-CN" sz="2600" kern="0" dirty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3" name="Down Arrow 22"/>
          <p:cNvSpPr/>
          <p:nvPr/>
        </p:nvSpPr>
        <p:spPr>
          <a:xfrm rot="16200000">
            <a:off x="3403051" y="584159"/>
            <a:ext cx="397162" cy="5972646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6404051" y="3743598"/>
            <a:ext cx="381000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0800000">
            <a:off x="9099175" y="3727913"/>
            <a:ext cx="407641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763000" y="2479348"/>
            <a:ext cx="160973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ngLiU" panose="02020509000000000000" pitchFamily="49" charset="-120"/>
              </a:rPr>
              <a:t>迷惑 </a:t>
            </a:r>
            <a:endParaRPr lang="en-US" altLang="zh-CN" sz="2600" dirty="0" smtClean="0">
              <a:solidFill>
                <a:srgbClr val="FFC000"/>
              </a:solidFill>
              <a:latin typeface="DFKai-SB" panose="03000509000000000000" pitchFamily="65" charset="-120"/>
              <a:ea typeface="DFKai-SB" panose="03000509000000000000" pitchFamily="65" charset="-120"/>
              <a:cs typeface="MingLiU" panose="02020509000000000000" pitchFamily="49" charset="-120"/>
            </a:endParaRPr>
          </a:p>
          <a:p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Deception</a:t>
            </a:r>
            <a:endParaRPr lang="en-US" altLang="zh-CN" sz="2600" dirty="0" smtClean="0">
              <a:solidFill>
                <a:srgbClr val="FFC000"/>
              </a:solidFill>
              <a:latin typeface="DFKai-SB" panose="03000509000000000000" pitchFamily="65" charset="-120"/>
              <a:ea typeface="DFKai-SB" panose="03000509000000000000" pitchFamily="65" charset="-120"/>
              <a:cs typeface="MingLiU" panose="02020509000000000000" pitchFamily="49" charset="-12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60026" y="4708029"/>
            <a:ext cx="23391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無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the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底 </a:t>
            </a: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bottomless</a:t>
            </a:r>
            <a:endParaRPr lang="en-US" sz="2600" kern="1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坑 </a:t>
            </a: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pit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裡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20:2–3)</a:t>
            </a:r>
            <a:endParaRPr lang="en-US" sz="2600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193654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28600" y="3731049"/>
            <a:ext cx="6412694" cy="3242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30480" y="-10576"/>
            <a:ext cx="22413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基督第一次來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First Coming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9383" y="-39707"/>
            <a:ext cx="27238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</a:t>
            </a:r>
            <a:r>
              <a:rPr lang="zh-TW" altLang="en-US" sz="2600" dirty="0"/>
              <a:t>二</a:t>
            </a:r>
            <a:r>
              <a:rPr lang="zh-TW" altLang="en-US" sz="2600" dirty="0" smtClean="0"/>
              <a:t>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Second Coming</a:t>
            </a:r>
            <a:endParaRPr lang="en-US" sz="2600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H="1">
            <a:off x="304800" y="914400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H="1">
            <a:off x="6629400" y="946825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"/>
          <p:cNvSpPr>
            <a:spLocks noChangeShapeType="1"/>
          </p:cNvSpPr>
          <p:nvPr/>
        </p:nvSpPr>
        <p:spPr bwMode="auto">
          <a:xfrm flipV="1">
            <a:off x="6641294" y="3731047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 flipV="1">
            <a:off x="9302996" y="3711700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320040" y="996547"/>
            <a:ext cx="381000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936010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龍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Dragon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被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was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摔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cast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在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to the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地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earth</a:t>
            </a:r>
            <a:r>
              <a:rPr lang="en-US" altLang="zh-CN" sz="2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.</a:t>
            </a:r>
            <a:endParaRPr lang="en-US" altLang="zh-CN" sz="2600" kern="0" dirty="0" smtClean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上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12:13)</a:t>
            </a:r>
            <a:endParaRPr lang="en-US" sz="2600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8944" y="3747260"/>
            <a:ext cx="330571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Make war with Saints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與聖徒爭戰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12:17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)</a:t>
            </a:r>
            <a:endParaRPr lang="en-US" altLang="zh-CN" sz="2600" kern="0" dirty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3" name="Down Arrow 22"/>
          <p:cNvSpPr/>
          <p:nvPr/>
        </p:nvSpPr>
        <p:spPr>
          <a:xfrm rot="16200000">
            <a:off x="3403051" y="584159"/>
            <a:ext cx="397162" cy="5972646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6404051" y="3743598"/>
            <a:ext cx="381000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60026" y="4708029"/>
            <a:ext cx="23391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無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the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底 </a:t>
            </a: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bottomless</a:t>
            </a:r>
            <a:endParaRPr lang="en-US" sz="2600" kern="1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坑 </a:t>
            </a: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pit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裡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20:2–3)</a:t>
            </a:r>
            <a:endParaRPr lang="en-US" sz="2600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9099175" y="3727913"/>
            <a:ext cx="407641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20144321">
            <a:off x="9976886" y="3758573"/>
            <a:ext cx="407641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10319" y="3711700"/>
            <a:ext cx="245788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  <a:t>    </a:t>
            </a:r>
            <a:r>
              <a:rPr lang="zh-CN" altLang="en-US" sz="2600" kern="0" dirty="0" smtClean="0">
                <a:solidFill>
                  <a:srgbClr val="FFC000"/>
                </a:solidFill>
                <a:latin typeface="MingLiU" panose="02020509000000000000" pitchFamily="49" charset="-120"/>
                <a:ea typeface="DFKai-SB" panose="03000509000000000000" pitchFamily="65" charset="-120"/>
                <a:cs typeface="MingLiU" panose="02020509000000000000" pitchFamily="49" charset="-120"/>
              </a:rPr>
              <a:t>硫  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Lake </a:t>
            </a:r>
            <a:r>
              <a:rPr lang="en-US" altLang="zh-CN" sz="2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of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  <a:t>      </a:t>
            </a:r>
            <a:r>
              <a:rPr lang="zh-CN" altLang="en-US" sz="2600" kern="0" dirty="0" smtClean="0">
                <a:solidFill>
                  <a:srgbClr val="FFC000"/>
                </a:solidFill>
                <a:latin typeface="MingLiU" panose="02020509000000000000" pitchFamily="49" charset="-120"/>
                <a:ea typeface="DFKai-SB" panose="03000509000000000000" pitchFamily="65" charset="-120"/>
                <a:cs typeface="MingLiU" panose="02020509000000000000" pitchFamily="49" charset="-120"/>
              </a:rPr>
              <a:t>磺 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fire </a:t>
            </a:r>
            <a:r>
              <a:rPr lang="en-US" altLang="zh-CN" sz="2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&amp;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  <a:t>        </a:t>
            </a:r>
            <a:r>
              <a:rPr lang="zh-CN" altLang="en-US" sz="2600" kern="0" dirty="0" smtClean="0">
                <a:solidFill>
                  <a:srgbClr val="FFC000"/>
                </a:solidFill>
                <a:latin typeface="MingLiU" panose="02020509000000000000" pitchFamily="49" charset="-120"/>
                <a:ea typeface="DFKai-SB" panose="03000509000000000000" pitchFamily="65" charset="-120"/>
                <a:cs typeface="MingLiU" panose="02020509000000000000" pitchFamily="49" charset="-120"/>
              </a:rPr>
              <a:t>火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sulfur</a:t>
            </a:r>
            <a:endParaRPr lang="en-US" sz="2600" kern="100" dirty="0">
              <a:solidFill>
                <a:srgbClr val="FFC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MingLiU" panose="02020509000000000000" pitchFamily="49" charset="-120"/>
                <a:ea typeface="DFKai-SB" panose="03000509000000000000" pitchFamily="65" charset="-120"/>
                <a:cs typeface="MingLiU" panose="02020509000000000000" pitchFamily="49" charset="-120"/>
              </a:rPr>
              <a:t>     湖里</a:t>
            </a:r>
            <a:endParaRPr lang="en-US" sz="2600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400248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28600" y="3731049"/>
            <a:ext cx="6412694" cy="3242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30480" y="-10576"/>
            <a:ext cx="22413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基督第一次來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First Coming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9383" y="-39707"/>
            <a:ext cx="27238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/>
              <a:t>基督第</a:t>
            </a:r>
            <a:r>
              <a:rPr lang="zh-TW" altLang="en-US" sz="2600" dirty="0"/>
              <a:t>二</a:t>
            </a:r>
            <a:r>
              <a:rPr lang="zh-TW" altLang="en-US" sz="2600" dirty="0" smtClean="0"/>
              <a:t>次來</a:t>
            </a:r>
            <a:endParaRPr lang="en-US" altLang="zh-TW" sz="2600" dirty="0" smtClean="0"/>
          </a:p>
          <a:p>
            <a:pPr algn="ctr"/>
            <a:r>
              <a:rPr lang="en-US" sz="2600" dirty="0" smtClean="0"/>
              <a:t>Second Coming</a:t>
            </a:r>
            <a:endParaRPr lang="en-US" sz="2600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H="1">
            <a:off x="304800" y="914400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H="1">
            <a:off x="6629400" y="946825"/>
            <a:ext cx="5298" cy="2816650"/>
          </a:xfrm>
          <a:prstGeom prst="line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"/>
          <p:cNvSpPr>
            <a:spLocks noChangeShapeType="1"/>
          </p:cNvSpPr>
          <p:nvPr/>
        </p:nvSpPr>
        <p:spPr bwMode="auto">
          <a:xfrm flipV="1">
            <a:off x="6641294" y="3731047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 flipV="1">
            <a:off x="9302996" y="3711700"/>
            <a:ext cx="2655106" cy="162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320040" y="996547"/>
            <a:ext cx="381000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936010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龍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Dragon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被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was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摔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cast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在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to the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地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earth</a:t>
            </a:r>
            <a:r>
              <a:rPr lang="en-US" altLang="zh-CN" sz="2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.</a:t>
            </a:r>
            <a:endParaRPr lang="en-US" altLang="zh-CN" sz="2600" kern="0" dirty="0" smtClean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上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12:13)</a:t>
            </a:r>
            <a:endParaRPr lang="en-US" sz="2600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8944" y="3747260"/>
            <a:ext cx="330571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Make war with Saints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與聖徒爭戰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12:17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)</a:t>
            </a:r>
            <a:endParaRPr lang="en-US" altLang="zh-CN" sz="2600" kern="0" dirty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3" name="Down Arrow 22"/>
          <p:cNvSpPr/>
          <p:nvPr/>
        </p:nvSpPr>
        <p:spPr>
          <a:xfrm rot="16200000">
            <a:off x="3403051" y="584159"/>
            <a:ext cx="397162" cy="5972646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6404051" y="3743598"/>
            <a:ext cx="381000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60026" y="4708029"/>
            <a:ext cx="23391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無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the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底 </a:t>
            </a: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bottomless</a:t>
            </a:r>
            <a:endParaRPr lang="en-US" sz="2600" kern="1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坑 </a:t>
            </a:r>
            <a:r>
              <a:rPr lang="en-US" altLang="zh-TW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pit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TW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裡 </a:t>
            </a:r>
            <a:r>
              <a:rPr lang="en-US" altLang="zh-CN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US" altLang="zh-CN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20:2–3)</a:t>
            </a:r>
            <a:endParaRPr lang="en-US" sz="2600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9099175" y="3727913"/>
            <a:ext cx="407641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20144321">
            <a:off x="9976886" y="3758573"/>
            <a:ext cx="407641" cy="2590800"/>
          </a:xfrm>
          <a:prstGeom prst="downArrow">
            <a:avLst>
              <a:gd name="adj1" fmla="val 50000"/>
              <a:gd name="adj2" fmla="val 1225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10319" y="3711700"/>
            <a:ext cx="245788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</a:b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  <a:t>    </a:t>
            </a:r>
            <a:r>
              <a:rPr lang="zh-CN" altLang="en-US" sz="2600" kern="0" dirty="0" smtClean="0">
                <a:solidFill>
                  <a:srgbClr val="FFC000"/>
                </a:solidFill>
                <a:latin typeface="MingLiU" panose="02020509000000000000" pitchFamily="49" charset="-120"/>
                <a:ea typeface="DFKai-SB" panose="03000509000000000000" pitchFamily="65" charset="-120"/>
                <a:cs typeface="MingLiU" panose="02020509000000000000" pitchFamily="49" charset="-120"/>
              </a:rPr>
              <a:t>硫  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Lake </a:t>
            </a:r>
            <a:r>
              <a:rPr lang="en-US" altLang="zh-CN" sz="2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of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  <a:t>      </a:t>
            </a:r>
            <a:r>
              <a:rPr lang="zh-CN" altLang="en-US" sz="2600" kern="0" dirty="0" smtClean="0">
                <a:solidFill>
                  <a:srgbClr val="FFC000"/>
                </a:solidFill>
                <a:latin typeface="MingLiU" panose="02020509000000000000" pitchFamily="49" charset="-120"/>
                <a:ea typeface="DFKai-SB" panose="03000509000000000000" pitchFamily="65" charset="-120"/>
                <a:cs typeface="MingLiU" panose="02020509000000000000" pitchFamily="49" charset="-120"/>
              </a:rPr>
              <a:t>磺 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fire </a:t>
            </a:r>
            <a:r>
              <a:rPr lang="en-US" altLang="zh-CN" sz="2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&amp;</a:t>
            </a:r>
            <a: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  <a:t/>
            </a:r>
            <a:br>
              <a:rPr lang="zh-CN" altLang="en-US" sz="2600" kern="0" dirty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</a:br>
            <a:r>
              <a:rPr lang="zh-CN" altLang="en-US" sz="26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MingLiU" panose="02020509000000000000" pitchFamily="49" charset="-120"/>
                <a:cs typeface="MingLiU" panose="02020509000000000000" pitchFamily="49" charset="-120"/>
              </a:rPr>
              <a:t>        </a:t>
            </a:r>
            <a:r>
              <a:rPr lang="zh-CN" altLang="en-US" sz="2600" kern="0" dirty="0" smtClean="0">
                <a:solidFill>
                  <a:srgbClr val="FFC000"/>
                </a:solidFill>
                <a:latin typeface="MingLiU" panose="02020509000000000000" pitchFamily="49" charset="-120"/>
                <a:ea typeface="DFKai-SB" panose="03000509000000000000" pitchFamily="65" charset="-120"/>
                <a:cs typeface="MingLiU" panose="02020509000000000000" pitchFamily="49" charset="-120"/>
              </a:rPr>
              <a:t>火 </a:t>
            </a: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sulfur</a:t>
            </a:r>
            <a:endParaRPr lang="en-US" sz="2600" kern="100" dirty="0">
              <a:solidFill>
                <a:srgbClr val="FFC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600" kern="0" dirty="0" smtClean="0">
                <a:solidFill>
                  <a:srgbClr val="FFC000"/>
                </a:solidFill>
                <a:latin typeface="MingLiU" panose="02020509000000000000" pitchFamily="49" charset="-120"/>
                <a:ea typeface="DFKai-SB" panose="03000509000000000000" pitchFamily="65" charset="-120"/>
                <a:cs typeface="MingLiU" panose="02020509000000000000" pitchFamily="49" charset="-120"/>
              </a:rPr>
              <a:t>     湖里</a:t>
            </a:r>
            <a:endParaRPr lang="en-US" sz="2600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9334" y="2841248"/>
            <a:ext cx="5319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教會時期 </a:t>
            </a:r>
            <a:endParaRPr lang="en-US" altLang="zh-TW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Age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9703" y="2835361"/>
            <a:ext cx="5319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 smtClean="0">
                <a:solidFill>
                  <a:srgbClr val="FFFF99"/>
                </a:solidFill>
              </a:rPr>
              <a:t>千年國 </a:t>
            </a:r>
            <a:endParaRPr lang="en-US" altLang="zh-TW" sz="2600" dirty="0" smtClean="0">
              <a:solidFill>
                <a:srgbClr val="FFFF99"/>
              </a:solidFill>
            </a:endParaRPr>
          </a:p>
          <a:p>
            <a:pPr algn="ctr"/>
            <a:r>
              <a:rPr lang="en-US" altLang="zh-TW" sz="2600" dirty="0" smtClean="0">
                <a:solidFill>
                  <a:srgbClr val="FFFF99"/>
                </a:solidFill>
              </a:rPr>
              <a:t>Millennial</a:t>
            </a:r>
            <a:endParaRPr lang="en-US" sz="2600" dirty="0">
              <a:solidFill>
                <a:srgbClr val="FFFF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77400" y="2835361"/>
            <a:ext cx="23591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600" dirty="0" smtClean="0">
                <a:solidFill>
                  <a:srgbClr val="FFFF00"/>
                </a:solidFill>
              </a:rPr>
              <a:t>新天新地 </a:t>
            </a:r>
            <a:endParaRPr lang="en-US" altLang="zh-TW" sz="2600" dirty="0" smtClean="0">
              <a:solidFill>
                <a:srgbClr val="FFFF00"/>
              </a:solidFill>
            </a:endParaRPr>
          </a:p>
          <a:p>
            <a:pPr algn="r"/>
            <a:r>
              <a:rPr lang="en-US" altLang="zh-TW" sz="2600" dirty="0" smtClean="0">
                <a:solidFill>
                  <a:srgbClr val="FFFF00"/>
                </a:solidFill>
              </a:rPr>
              <a:t>New Heaven </a:t>
            </a:r>
            <a:br>
              <a:rPr lang="en-US" altLang="zh-TW" sz="2600" dirty="0" smtClean="0">
                <a:solidFill>
                  <a:srgbClr val="FFFF00"/>
                </a:solidFill>
              </a:rPr>
            </a:br>
            <a:r>
              <a:rPr lang="en-US" altLang="zh-TW" sz="2600" dirty="0" smtClean="0">
                <a:solidFill>
                  <a:srgbClr val="FFFF00"/>
                </a:solidFill>
              </a:rPr>
              <a:t>&amp; Earth</a:t>
            </a:r>
            <a:endParaRPr lang="en-US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217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3" y="1600200"/>
            <a:ext cx="12682277" cy="5257800"/>
          </a:xfrm>
        </p:spPr>
      </p:pic>
    </p:spTree>
    <p:extLst>
      <p:ext uri="{BB962C8B-B14F-4D97-AF65-F5344CB8AC3E}">
        <p14:creationId xmlns:p14="http://schemas.microsoft.com/office/powerpoint/2010/main" val="3111981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3" y="1600200"/>
            <a:ext cx="12682277" cy="52578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667" b="15715"/>
          <a:stretch/>
        </p:blipFill>
        <p:spPr>
          <a:xfrm>
            <a:off x="-381001" y="-76200"/>
            <a:ext cx="9205993" cy="5029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9310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"/>
          <a:stretch/>
        </p:blipFill>
        <p:spPr>
          <a:xfrm>
            <a:off x="1600200" y="152400"/>
            <a:ext cx="9151007" cy="51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34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"/>
          <a:stretch/>
        </p:blipFill>
        <p:spPr>
          <a:xfrm>
            <a:off x="1600200" y="152400"/>
            <a:ext cx="9151007" cy="517274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11462475" cy="473424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668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5791200" cy="5410200"/>
          </a:xfrm>
        </p:spPr>
        <p:txBody>
          <a:bodyPr>
            <a:noAutofit/>
          </a:bodyPr>
          <a:lstStyle/>
          <a:p>
            <a:pPr marL="0" lvl="2" indent="0" algn="ctr">
              <a:buNone/>
            </a:pPr>
            <a:r>
              <a:rPr lang="en-US" altLang="zh-TW" sz="360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Rev 6:12</a:t>
            </a:r>
            <a:endParaRPr lang="en-US" altLang="zh-TW" sz="3600" dirty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When he opened the </a:t>
            </a:r>
            <a:r>
              <a:rPr lang="en-US" sz="3600" b="1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sixth seal</a:t>
            </a:r>
            <a:r>
              <a:rPr lang="en-US" sz="36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, I looked, and behold, there was a great earthquake, and </a:t>
            </a:r>
            <a:r>
              <a:rPr lang="en-US" sz="3600" b="1" u="sng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the sun became black as sackcloth</a:t>
            </a:r>
            <a:r>
              <a:rPr lang="en-US" sz="36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, the full moon became like blood</a:t>
            </a:r>
            <a:endParaRPr lang="zh-TW" altLang="en-US" sz="3600" b="1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36900" indent="0">
              <a:buNone/>
            </a:pPr>
            <a:endParaRPr lang="en-US" sz="4400" dirty="0">
              <a:solidFill>
                <a:schemeClr val="tx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77000" y="76200"/>
            <a:ext cx="5486400" cy="5410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6:12</a:t>
            </a:r>
          </a:p>
          <a:p>
            <a:pPr marL="36900" indent="0" fontAlgn="auto">
              <a:buNone/>
            </a:pPr>
            <a:r>
              <a:rPr lang="zh-TW" altLang="en-US" sz="4400" b="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「揭開</a:t>
            </a:r>
            <a:r>
              <a:rPr lang="zh-TW" altLang="en-US" sz="4400" b="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第六印</a:t>
            </a:r>
            <a:r>
              <a:rPr lang="zh-TW" altLang="en-US" sz="4400" b="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的時候，我又看見地大震動，</a:t>
            </a:r>
            <a:r>
              <a:rPr lang="zh-TW" altLang="en-US" sz="4400" b="0" u="sng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日頭變黑像毛布</a:t>
            </a:r>
            <a:r>
              <a:rPr lang="zh-TW" altLang="en-US" sz="4400" b="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，滿月變紅像血」</a:t>
            </a:r>
            <a:r>
              <a:rPr lang="en-US" sz="4400" dirty="0" smtClean="0">
                <a:solidFill>
                  <a:schemeClr val="tx1"/>
                </a:solidFill>
                <a:effectLst/>
              </a:rPr>
              <a:t> </a:t>
            </a:r>
          </a:p>
          <a:p>
            <a:pPr marL="0" lvl="2" indent="0" fontAlgn="auto">
              <a:buFont typeface="Wingdings 2" charset="2"/>
              <a:buNone/>
            </a:pPr>
            <a:endParaRPr lang="zh-TW" altLang="en-US" sz="4000" b="1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36900" indent="0" fontAlgn="auto">
              <a:buFont typeface="Wingdings 2" charset="2"/>
              <a:buNone/>
            </a:pPr>
            <a:endParaRPr lang="en-US" sz="4400" b="0" dirty="0">
              <a:solidFill>
                <a:schemeClr val="tx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3489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5791200" cy="5410200"/>
          </a:xfrm>
        </p:spPr>
        <p:txBody>
          <a:bodyPr>
            <a:noAutofit/>
          </a:bodyPr>
          <a:lstStyle/>
          <a:p>
            <a:pPr marL="0" lvl="2" indent="0" algn="ctr">
              <a:buNone/>
            </a:pPr>
            <a:r>
              <a:rPr lang="en-US" altLang="zh-TW" sz="360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Rev 9:1-2</a:t>
            </a:r>
            <a:endParaRPr lang="en-US" altLang="zh-TW" sz="3600" dirty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And the </a:t>
            </a:r>
            <a:r>
              <a:rPr lang="en-US" sz="3600" b="1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fifth angel blew his trumpet</a:t>
            </a:r>
            <a:r>
              <a:rPr lang="en-US" sz="36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, and I saw a star fallen from heaven to 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earth… He </a:t>
            </a:r>
            <a:r>
              <a:rPr lang="en-US" sz="36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opened the shaft of the bottomless pit, and from the shaft rose smoke like the smoke of a great furnace, and </a:t>
            </a:r>
            <a:r>
              <a:rPr lang="en-US" sz="3600" b="1" u="sng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the sun and the air were darkened with the smoke</a:t>
            </a:r>
            <a:r>
              <a:rPr lang="en-US" sz="36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 from the shaft</a:t>
            </a:r>
            <a:endParaRPr lang="en-US" sz="4400" dirty="0">
              <a:solidFill>
                <a:schemeClr val="tx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77000" y="76200"/>
            <a:ext cx="5486400" cy="5410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9:1-2</a:t>
            </a:r>
          </a:p>
          <a:p>
            <a:pPr marL="36900" indent="0">
              <a:buNone/>
            </a:pP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「</a:t>
            </a:r>
            <a:r>
              <a:rPr lang="zh-TW" altLang="en-US" sz="4400" b="0" dirty="0" smtClean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第五</a:t>
            </a:r>
            <a:r>
              <a:rPr lang="zh-TW" altLang="en-US" sz="4400" b="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位天使吹號</a:t>
            </a:r>
            <a:r>
              <a:rPr lang="zh-TW" altLang="en-US" sz="4400" b="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，我就看見一個星從天落到</a:t>
            </a: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地上</a:t>
            </a:r>
            <a:r>
              <a:rPr lang="en-US" altLang="zh-TW" sz="4400" b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r>
              <a:rPr lang="en-US" altLang="zh-TW" sz="4400" b="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  </a:t>
            </a:r>
            <a:r>
              <a:rPr lang="zh-TW" altLang="en-US" sz="4400" b="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他開了無底坑，便有煙從坑裡往上冒，好像大火爐的煙；</a:t>
            </a:r>
            <a:r>
              <a:rPr lang="zh-TW" altLang="en-US" sz="4400" b="0" u="sng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日頭和天空都因這煙昏暗了</a:t>
            </a:r>
            <a:r>
              <a:rPr lang="zh-TW" altLang="en-US" sz="4400" b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。」</a:t>
            </a:r>
            <a:r>
              <a:rPr lang="en-US" sz="4400" dirty="0" smtClean="0">
                <a:solidFill>
                  <a:schemeClr val="tx1"/>
                </a:solidFill>
                <a:effectLst/>
              </a:rPr>
              <a:t> </a:t>
            </a:r>
          </a:p>
          <a:p>
            <a:pPr marL="0" lvl="2" indent="0" fontAlgn="auto">
              <a:buFont typeface="Wingdings 2" charset="2"/>
              <a:buNone/>
            </a:pPr>
            <a:endParaRPr lang="zh-TW" altLang="en-US" sz="4000" b="1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36900" indent="0" fontAlgn="auto">
              <a:buFont typeface="Wingdings 2" charset="2"/>
              <a:buNone/>
            </a:pPr>
            <a:endParaRPr lang="en-US" sz="4400" b="0" dirty="0">
              <a:solidFill>
                <a:schemeClr val="tx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35578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5791200" cy="5410200"/>
          </a:xfrm>
        </p:spPr>
        <p:txBody>
          <a:bodyPr>
            <a:noAutofit/>
          </a:bodyPr>
          <a:lstStyle/>
          <a:p>
            <a:pPr marL="0" lvl="2" indent="0" algn="ctr">
              <a:buNone/>
            </a:pPr>
            <a:r>
              <a:rPr lang="en-US" altLang="zh-TW" sz="360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Rev 16:10</a:t>
            </a:r>
            <a:endParaRPr lang="en-US" altLang="zh-TW" sz="3600" dirty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The </a:t>
            </a:r>
            <a:r>
              <a:rPr lang="en-US" sz="3600" b="1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fifth angel poured out his bowl </a:t>
            </a:r>
            <a:r>
              <a:rPr lang="en-US" sz="36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on the throne of the beast, and its </a:t>
            </a:r>
            <a:r>
              <a:rPr lang="en-US" sz="3600" b="1" u="sng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kingdom was plunged into darkness</a:t>
            </a:r>
            <a:r>
              <a:rPr lang="en-US" sz="36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.</a:t>
            </a:r>
            <a:endParaRPr lang="en-US" sz="4400" dirty="0">
              <a:solidFill>
                <a:schemeClr val="tx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77000" y="76200"/>
            <a:ext cx="5486400" cy="5410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fontAlgn="auto">
              <a:buFont typeface="Wingdings 2" charset="2"/>
              <a:buNone/>
            </a:pPr>
            <a:r>
              <a:rPr lang="zh-TW" altLang="en-US" sz="4000" b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b="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en-US" altLang="zh-TW" sz="4000" b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16:10</a:t>
            </a:r>
          </a:p>
          <a:p>
            <a:pPr marL="36900" indent="0">
              <a:buNone/>
            </a:pPr>
            <a:r>
              <a:rPr lang="zh-TW" altLang="en-US" sz="4400" b="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「</a:t>
            </a:r>
            <a:r>
              <a:rPr lang="zh-TW" altLang="en-US" sz="4400" b="0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第五位天使把碗</a:t>
            </a:r>
            <a:r>
              <a:rPr lang="zh-TW" altLang="en-US" sz="4400" b="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倒在獸的座位上，</a:t>
            </a:r>
            <a:r>
              <a:rPr lang="zh-TW" altLang="en-US" sz="4400" b="0" u="sng" dirty="0">
                <a:solidFill>
                  <a:srgbClr val="FFFF00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獸的國就黑暗了</a:t>
            </a:r>
            <a:r>
              <a:rPr lang="zh-TW" altLang="en-US" sz="4400" b="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DFKai-SB" panose="03000509000000000000" pitchFamily="65" charset="-120"/>
              </a:rPr>
              <a:t>。」</a:t>
            </a:r>
            <a:r>
              <a:rPr lang="en-US" sz="4400" dirty="0" smtClean="0">
                <a:solidFill>
                  <a:schemeClr val="tx1"/>
                </a:solidFill>
                <a:effectLst/>
              </a:rPr>
              <a:t> </a:t>
            </a:r>
          </a:p>
          <a:p>
            <a:pPr marL="0" lvl="2" indent="0" fontAlgn="auto">
              <a:buFont typeface="Wingdings 2" charset="2"/>
              <a:buNone/>
            </a:pPr>
            <a:endParaRPr lang="zh-TW" altLang="en-US" sz="4000" b="1" dirty="0" smtClean="0">
              <a:solidFill>
                <a:schemeClr val="tx1"/>
              </a:solidFill>
              <a:effectLst/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36900" indent="0" fontAlgn="auto">
              <a:buFont typeface="Wingdings 2" charset="2"/>
              <a:buNone/>
            </a:pPr>
            <a:endParaRPr lang="en-US" sz="4400" b="0" dirty="0">
              <a:solidFill>
                <a:schemeClr val="tx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407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3139</TotalTime>
  <Words>726</Words>
  <Application>Microsoft Office PowerPoint</Application>
  <PresentationFormat>Widescreen</PresentationFormat>
  <Paragraphs>147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DFKai-SB</vt:lpstr>
      <vt:lpstr>微軟正黑體</vt:lpstr>
      <vt:lpstr>MingLiU</vt:lpstr>
      <vt:lpstr>PMingLiU</vt:lpstr>
      <vt:lpstr>经典行书简</vt:lpstr>
      <vt:lpstr>Arial</vt:lpstr>
      <vt:lpstr>Calisto MT</vt:lpstr>
      <vt:lpstr>Garamond</vt:lpstr>
      <vt:lpstr>Times New Roman</vt:lpstr>
      <vt:lpstr>Trebuchet MS</vt:lpstr>
      <vt:lpstr>Wingdings 2</vt:lpstr>
      <vt:lpstr>Slate</vt:lpstr>
      <vt:lpstr>基督再來 — 七件末了的事 7 Events of Christ’s Second Coming  Revelation 19-20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</dc:creator>
  <cp:lastModifiedBy>Mandarin</cp:lastModifiedBy>
  <cp:revision>102</cp:revision>
  <dcterms:created xsi:type="dcterms:W3CDTF">1601-01-01T00:00:00Z</dcterms:created>
  <dcterms:modified xsi:type="dcterms:W3CDTF">2018-12-02T14:04:12Z</dcterms:modified>
</cp:coreProperties>
</file>