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3" r:id="rId9"/>
    <p:sldId id="266" r:id="rId10"/>
    <p:sldId id="267" r:id="rId11"/>
    <p:sldId id="268" r:id="rId12"/>
    <p:sldId id="269" r:id="rId13"/>
    <p:sldId id="265" r:id="rId14"/>
    <p:sldId id="272" r:id="rId15"/>
    <p:sldId id="273" r:id="rId16"/>
    <p:sldId id="274" r:id="rId17"/>
    <p:sldId id="275" r:id="rId18"/>
    <p:sldId id="276" r:id="rId19"/>
    <p:sldId id="280" r:id="rId20"/>
    <p:sldId id="277" r:id="rId21"/>
    <p:sldId id="278" r:id="rId22"/>
    <p:sldId id="279" r:id="rId23"/>
    <p:sldId id="300" r:id="rId24"/>
    <p:sldId id="271" r:id="rId25"/>
    <p:sldId id="287" r:id="rId26"/>
    <p:sldId id="281" r:id="rId27"/>
    <p:sldId id="288" r:id="rId28"/>
    <p:sldId id="285" r:id="rId29"/>
    <p:sldId id="290" r:id="rId30"/>
    <p:sldId id="284" r:id="rId31"/>
    <p:sldId id="303" r:id="rId32"/>
    <p:sldId id="304" r:id="rId33"/>
    <p:sldId id="293" r:id="rId34"/>
    <p:sldId id="292" r:id="rId35"/>
    <p:sldId id="289" r:id="rId36"/>
    <p:sldId id="294" r:id="rId37"/>
    <p:sldId id="295" r:id="rId38"/>
    <p:sldId id="296" r:id="rId39"/>
    <p:sldId id="298" r:id="rId40"/>
    <p:sldId id="299" r:id="rId41"/>
    <p:sldId id="301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-3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1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5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264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7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06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3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4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4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58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8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81085FB-5F19-4FF9-92D0-A074C9DD457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14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2652410"/>
            <a:ext cx="9440034" cy="1828801"/>
          </a:xfrm>
        </p:spPr>
        <p:txBody>
          <a:bodyPr>
            <a:normAutofit/>
          </a:bodyPr>
          <a:lstStyle/>
          <a:p>
            <a:r>
              <a:rPr lang="zh-TW" altLang="en-US" sz="6500" dirty="0" smtClean="0">
                <a:solidFill>
                  <a:schemeClr val="tx1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基督裡歸於一</a:t>
            </a:r>
            <a:endParaRPr lang="en-US" sz="6500" dirty="0">
              <a:solidFill>
                <a:schemeClr val="tx1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4764987"/>
            <a:ext cx="9440034" cy="1049867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1:6–10</a:t>
            </a:r>
            <a:endParaRPr lang="en-US" sz="36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560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9489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667750" y="3143250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78333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10903" y="647700"/>
            <a:ext cx="2888457" cy="2952751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89421" y="3143250"/>
            <a:ext cx="3731419" cy="4229100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33574" y="3009901"/>
            <a:ext cx="2057401" cy="32384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33859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25178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62190" y="3143249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67750" y="3143250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0223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6435" y="3143249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67750" y="3143250"/>
            <a:ext cx="199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15384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38550" y="449046"/>
            <a:ext cx="8155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流行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觀念：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80</a:t>
            </a:r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- 90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年代中</a:t>
            </a:r>
            <a:endParaRPr lang="en-US" sz="4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9165430" y="1480068"/>
            <a:ext cx="740570" cy="1657348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1347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>
            <a:off x="9165430" y="1480068"/>
            <a:ext cx="740570" cy="1657348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50085" y="3318391"/>
            <a:ext cx="28479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TW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成長環境</a:t>
            </a:r>
            <a:endParaRPr lang="en-US" altLang="zh-TW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童年</a:t>
            </a:r>
            <a:r>
              <a:rPr lang="zh-CN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創傷</a:t>
            </a:r>
            <a:endParaRPr lang="en-US" altLang="zh-CN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原生家庭</a:t>
            </a:r>
            <a:endParaRPr lang="en-US" altLang="zh-TW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8550" y="449046"/>
            <a:ext cx="8155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流行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觀念：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80</a:t>
            </a:r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- 90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年代中</a:t>
            </a:r>
            <a:endParaRPr lang="en-US" sz="4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61095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7280" y="3333750"/>
            <a:ext cx="1990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4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4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Down Arrow 14"/>
          <p:cNvSpPr/>
          <p:nvPr/>
        </p:nvSpPr>
        <p:spPr>
          <a:xfrm rot="2919325">
            <a:off x="7109201" y="1263516"/>
            <a:ext cx="740570" cy="2352845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10175" y="553821"/>
            <a:ext cx="6460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流行觀念</a:t>
            </a:r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： 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90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年代中後</a:t>
            </a:r>
            <a:endParaRPr lang="en-US" sz="4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4362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7280" y="3333750"/>
            <a:ext cx="1990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4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4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0175" y="553821"/>
            <a:ext cx="6460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流行觀念</a:t>
            </a:r>
            <a:r>
              <a:rPr lang="zh-TW" altLang="en-US" sz="4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： </a:t>
            </a:r>
            <a:r>
              <a:rPr lang="en-US" altLang="zh-TW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90</a:t>
            </a:r>
            <a:r>
              <a:rPr lang="zh-TW" altLang="en-US" sz="48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年代中後</a:t>
            </a:r>
            <a:endParaRPr lang="en-US" sz="4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5" name="Down Arrow 14"/>
          <p:cNvSpPr/>
          <p:nvPr/>
        </p:nvSpPr>
        <p:spPr>
          <a:xfrm rot="2919325">
            <a:off x="7109201" y="1263516"/>
            <a:ext cx="740570" cy="2352845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660354" y="3303488"/>
            <a:ext cx="28479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CN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基因</a:t>
            </a:r>
            <a:endParaRPr lang="en-US" altLang="zh-CN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algn="ctr">
              <a:spcAft>
                <a:spcPts val="1200"/>
              </a:spcAft>
            </a:pPr>
            <a:r>
              <a:rPr lang="zh-CN" altLang="en-US" sz="4800" b="1" dirty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荷爾蒙</a:t>
            </a:r>
            <a:endParaRPr lang="en-US" altLang="zh-CN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身體</a:t>
            </a:r>
            <a:r>
              <a:rPr lang="zh-CN" altLang="en-US" sz="48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失調</a:t>
            </a:r>
            <a:endParaRPr lang="en-US" altLang="zh-TW" sz="48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13892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CN" altLang="en-US" sz="4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？？</a:t>
            </a:r>
            <a:endParaRPr lang="en-US" sz="4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世人觀念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5" name="Down Arrow 14"/>
          <p:cNvSpPr/>
          <p:nvPr/>
        </p:nvSpPr>
        <p:spPr>
          <a:xfrm rot="3996845">
            <a:off x="5851418" y="-73732"/>
            <a:ext cx="740570" cy="4892597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00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受害者</a:t>
            </a:r>
            <a:endParaRPr lang="en-US" sz="4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世人觀念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5" name="Down Arrow 14"/>
          <p:cNvSpPr/>
          <p:nvPr/>
        </p:nvSpPr>
        <p:spPr>
          <a:xfrm rot="3996845">
            <a:off x="5851418" y="-73732"/>
            <a:ext cx="740570" cy="4892597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98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993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 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奉神旨意，作基督耶穌使徒的保羅，寫信給在以弗所的聖徒，就是在基督耶穌裡有忠心的人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</a:t>
            </a:r>
            <a:r>
              <a:rPr lang="en-US" altLang="zh-TW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願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恩惠、平安從神我們的父和主耶穌基督歸與你們！ </a:t>
            </a:r>
            <a:endParaRPr lang="en-US" altLang="zh-TW" sz="3800" dirty="0" smtClean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2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願頌讚歸與我們主耶穌基督的父神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！祂在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基督裡曾賜給我們天上各樣屬靈的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福氣</a:t>
            </a: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48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15 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因此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，我既聽見你們信從主耶穌，親愛眾聖徒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16 </a:t>
            </a:r>
            <a:r>
              <a:rPr lang="zh-TW" altLang="en-US" sz="38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就為你們不住的感謝</a:t>
            </a:r>
            <a:r>
              <a:rPr lang="zh-TW" altLang="en-US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</a:t>
            </a:r>
            <a:r>
              <a:rPr lang="en-US" altLang="zh-TW" sz="38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endParaRPr lang="en-US" sz="38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6283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受害者</a:t>
            </a:r>
            <a:endParaRPr lang="en-US" sz="4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2" name="Bent Arrow 1"/>
          <p:cNvSpPr/>
          <p:nvPr/>
        </p:nvSpPr>
        <p:spPr>
          <a:xfrm flipH="1" flipV="1">
            <a:off x="4436564" y="5082241"/>
            <a:ext cx="1072605" cy="623234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flipH="1" flipV="1">
            <a:off x="4481214" y="5200650"/>
            <a:ext cx="5100935" cy="981074"/>
          </a:xfrm>
          <a:prstGeom prst="bentArrow">
            <a:avLst>
              <a:gd name="adj1" fmla="val 17233"/>
              <a:gd name="adj2" fmla="val 17718"/>
              <a:gd name="adj3" fmla="val 2767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世人觀念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9159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受害者</a:t>
            </a:r>
            <a:endParaRPr lang="en-US" sz="4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2" name="Bent Arrow 1"/>
          <p:cNvSpPr/>
          <p:nvPr/>
        </p:nvSpPr>
        <p:spPr>
          <a:xfrm flipH="1" flipV="1">
            <a:off x="4436564" y="5082241"/>
            <a:ext cx="1072605" cy="623234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flipH="1" flipV="1">
            <a:off x="4481214" y="5200650"/>
            <a:ext cx="5100935" cy="981074"/>
          </a:xfrm>
          <a:prstGeom prst="bentArrow">
            <a:avLst>
              <a:gd name="adj1" fmla="val 17233"/>
              <a:gd name="adj2" fmla="val 17718"/>
              <a:gd name="adj3" fmla="val 2767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2874" y="4125782"/>
            <a:ext cx="3373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CN" altLang="en-US" sz="60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＝＝藥物</a:t>
            </a:r>
            <a:endParaRPr lang="en-US" altLang="zh-TW" sz="60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世人觀念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0429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1715" y="31432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受害者</a:t>
            </a:r>
            <a:endParaRPr lang="en-US" sz="4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67750" y="31432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r>
              <a:rPr lang="zh-TW" altLang="en-US" sz="6000" dirty="0" smtClean="0">
                <a:solidFill>
                  <a:schemeClr val="tx1">
                    <a:lumMod val="65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問題</a:t>
            </a:r>
            <a:endParaRPr lang="en-US" sz="6000" dirty="0">
              <a:solidFill>
                <a:schemeClr val="tx1">
                  <a:lumMod val="65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2" name="Bent Arrow 1"/>
          <p:cNvSpPr/>
          <p:nvPr/>
        </p:nvSpPr>
        <p:spPr>
          <a:xfrm flipH="1" flipV="1">
            <a:off x="4436564" y="5082241"/>
            <a:ext cx="1072605" cy="623234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flipH="1" flipV="1">
            <a:off x="4481214" y="5200650"/>
            <a:ext cx="5100935" cy="981074"/>
          </a:xfrm>
          <a:prstGeom prst="bentArrow">
            <a:avLst>
              <a:gd name="adj1" fmla="val 17233"/>
              <a:gd name="adj2" fmla="val 17718"/>
              <a:gd name="adj3" fmla="val 2767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2874" y="4125782"/>
            <a:ext cx="3373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CN" altLang="en-US" sz="60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＝＝藥物</a:t>
            </a:r>
            <a:endParaRPr lang="en-US" altLang="zh-TW" sz="60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99549" y="4066578"/>
            <a:ext cx="3373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CN" altLang="en-US" sz="60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＝＝教育</a:t>
            </a:r>
            <a:endParaRPr lang="en-US" altLang="zh-TW" sz="60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世人觀念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3228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8626" y="144246"/>
            <a:ext cx="1113710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“If anything has been gleaned from the last two decades of work in the genetics of psychiatric disorders, it is that the origins of these maladies are terribly complex. </a:t>
            </a:r>
            <a:r>
              <a:rPr lang="en-US" sz="3600" b="1" dirty="0">
                <a:solidFill>
                  <a:srgbClr val="FFFF00"/>
                </a:solidFill>
              </a:rPr>
              <a:t>No individual gene for a psychiatric disorder has been found, and none likely will ever be. </a:t>
            </a:r>
            <a:r>
              <a:rPr lang="en-US" sz="3600" b="1" dirty="0"/>
              <a:t>Psychiatric disorders are almost certainly the product of an infinitely </a:t>
            </a:r>
            <a:r>
              <a:rPr lang="en-US" sz="3600" b="1" dirty="0">
                <a:solidFill>
                  <a:srgbClr val="FFFF00"/>
                </a:solidFill>
              </a:rPr>
              <a:t>complex dialogue between genes and the </a:t>
            </a:r>
            <a:r>
              <a:rPr lang="en-US" sz="3600" b="1" dirty="0" smtClean="0">
                <a:solidFill>
                  <a:srgbClr val="FFFF00"/>
                </a:solidFill>
              </a:rPr>
              <a:t>environment… incredibly </a:t>
            </a:r>
            <a:r>
              <a:rPr lang="en-US" sz="3600" b="1" dirty="0">
                <a:solidFill>
                  <a:srgbClr val="FFFF00"/>
                </a:solidFill>
              </a:rPr>
              <a:t>complicated and poorly understood . . . an intricate, infinite, dialectical dance between experience and biology</a:t>
            </a:r>
            <a:r>
              <a:rPr lang="en-US" sz="3600" b="1" dirty="0" smtClean="0"/>
              <a:t>.”</a:t>
            </a:r>
          </a:p>
          <a:p>
            <a:endParaRPr lang="en-US" sz="2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en-US" sz="32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Charles Barber – Lecturer @ Yale’s Psychiatry Department</a:t>
            </a:r>
            <a:endParaRPr lang="en-US" sz="32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5918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0576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3513" y="3143249"/>
            <a:ext cx="3062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罪</a:t>
            </a:r>
            <a:endParaRPr lang="en-US" altLang="zh-TW" sz="6000" dirty="0" smtClean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6" name="Down Arrow 15"/>
          <p:cNvSpPr/>
          <p:nvPr/>
        </p:nvSpPr>
        <p:spPr>
          <a:xfrm rot="3345294">
            <a:off x="5301393" y="827370"/>
            <a:ext cx="660524" cy="3435565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76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3513" y="3143249"/>
            <a:ext cx="3062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罪</a:t>
            </a:r>
            <a:endParaRPr lang="en-US" altLang="zh-TW" sz="6000" dirty="0" smtClean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6" name="Down Arrow 15"/>
          <p:cNvSpPr/>
          <p:nvPr/>
        </p:nvSpPr>
        <p:spPr>
          <a:xfrm rot="3345294">
            <a:off x="5301393" y="827370"/>
            <a:ext cx="660524" cy="3435565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92340" y="3295948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0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人心</a:t>
            </a:r>
            <a:r>
              <a:rPr lang="zh-TW" altLang="en-US" sz="4000" b="1" dirty="0">
                <a:solidFill>
                  <a:srgbClr val="99CCFF"/>
                </a:solidFill>
                <a:latin typeface="DFKai-SB" panose="03000509000000000000" pitchFamily="65" charset="-120"/>
              </a:rPr>
              <a:t>比萬物都詭詐，壞到極處，誰能識透呢</a:t>
            </a:r>
            <a:r>
              <a:rPr lang="zh-TW" altLang="en-US" sz="40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？我</a:t>
            </a:r>
            <a:r>
              <a:rPr lang="zh-TW" altLang="en-US" sz="4000" b="1" dirty="0">
                <a:solidFill>
                  <a:srgbClr val="99CCFF"/>
                </a:solidFill>
                <a:latin typeface="DFKai-SB" panose="03000509000000000000" pitchFamily="65" charset="-120"/>
              </a:rPr>
              <a:t>耶和華是鑒察人心、試驗人肺腑</a:t>
            </a:r>
            <a:r>
              <a:rPr lang="zh-TW" altLang="en-US" sz="40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的</a:t>
            </a:r>
            <a:r>
              <a:rPr lang="en-US" altLang="zh-TW" sz="40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...     </a:t>
            </a:r>
            <a:r>
              <a:rPr lang="zh-TW" altLang="en-US" sz="40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耶</a:t>
            </a:r>
            <a:r>
              <a:rPr lang="en-US" altLang="zh-TW" sz="4000" b="1" dirty="0" smtClean="0">
                <a:solidFill>
                  <a:srgbClr val="99CCFF"/>
                </a:solidFill>
                <a:latin typeface="Garamond" panose="02020404030301010803" pitchFamily="18" charset="0"/>
              </a:rPr>
              <a:t>17:9-10</a:t>
            </a:r>
          </a:p>
          <a:p>
            <a:endParaRPr lang="zh-TW" altLang="en-US" sz="4000" b="1" dirty="0">
              <a:solidFill>
                <a:srgbClr val="99CCFF"/>
              </a:solidFill>
              <a:latin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2444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58332" y="28384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3" name="Down Arrow 12"/>
          <p:cNvSpPr/>
          <p:nvPr/>
        </p:nvSpPr>
        <p:spPr>
          <a:xfrm rot="2720332">
            <a:off x="6525252" y="1331249"/>
            <a:ext cx="660524" cy="1745437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7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58332" y="28384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3" name="Down Arrow 12"/>
          <p:cNvSpPr/>
          <p:nvPr/>
        </p:nvSpPr>
        <p:spPr>
          <a:xfrm rot="2720332">
            <a:off x="6525252" y="1331249"/>
            <a:ext cx="660524" cy="1745437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22456" y="2581275"/>
            <a:ext cx="44755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我</a:t>
            </a:r>
            <a:r>
              <a:rPr lang="zh-TW" altLang="en-US" sz="3600" b="1" dirty="0">
                <a:solidFill>
                  <a:srgbClr val="99CCFF"/>
                </a:solidFill>
                <a:latin typeface="DFKai-SB" panose="03000509000000000000" pitchFamily="65" charset="-120"/>
              </a:rPr>
              <a:t>覺得肢體中另有個律和我心中的律</a:t>
            </a:r>
            <a:r>
              <a:rPr lang="zh-TW" altLang="en-US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交戰</a:t>
            </a:r>
            <a:r>
              <a:rPr lang="en-US" altLang="zh-TW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/>
            </a:r>
            <a:br>
              <a:rPr lang="en-US" altLang="zh-TW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</a:br>
            <a:r>
              <a:rPr lang="zh-TW" altLang="en-US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，</a:t>
            </a:r>
            <a:r>
              <a:rPr lang="zh-TW" altLang="en-US" sz="3600" b="1" dirty="0">
                <a:solidFill>
                  <a:srgbClr val="99CCFF"/>
                </a:solidFill>
                <a:latin typeface="DFKai-SB" panose="03000509000000000000" pitchFamily="65" charset="-120"/>
              </a:rPr>
              <a:t>把我擄去，叫我附從那肢體中犯罪的律</a:t>
            </a:r>
            <a:r>
              <a:rPr lang="zh-TW" altLang="en-US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。我</a:t>
            </a:r>
            <a:r>
              <a:rPr lang="zh-TW" altLang="en-US" sz="3600" b="1" dirty="0">
                <a:solidFill>
                  <a:srgbClr val="99CCFF"/>
                </a:solidFill>
                <a:latin typeface="DFKai-SB" panose="03000509000000000000" pitchFamily="65" charset="-120"/>
              </a:rPr>
              <a:t>真是苦啊！誰能救我脫離這取死的身體呢？ </a:t>
            </a:r>
            <a:r>
              <a:rPr lang="zh-TW" altLang="en-US" sz="3600" b="1" dirty="0" smtClean="0">
                <a:solidFill>
                  <a:srgbClr val="99CCFF"/>
                </a:solidFill>
                <a:latin typeface="DFKai-SB" panose="03000509000000000000" pitchFamily="65" charset="-120"/>
              </a:rPr>
              <a:t>     羅</a:t>
            </a:r>
            <a:r>
              <a:rPr lang="en-US" altLang="zh-TW" sz="3600" b="1" dirty="0" smtClean="0">
                <a:solidFill>
                  <a:srgbClr val="99CCFF"/>
                </a:solidFill>
                <a:latin typeface="Garamond" panose="02020404030301010803" pitchFamily="18" charset="0"/>
              </a:rPr>
              <a:t>7:23-24</a:t>
            </a:r>
            <a:endParaRPr lang="zh-TW" altLang="en-US" sz="3600" b="1" dirty="0">
              <a:solidFill>
                <a:srgbClr val="99CCFF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961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324975" y="44386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9990075" y="1803862"/>
            <a:ext cx="660524" cy="2735926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43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1257299"/>
            <a:ext cx="11320108" cy="5259115"/>
          </a:xfrm>
        </p:spPr>
        <p:txBody>
          <a:bodyPr>
            <a:noAutofit/>
          </a:bodyPr>
          <a:lstStyle/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願頌讚歸與我們主耶穌基督的父神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！祂在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基督裡曾賜給我們天上各樣屬靈的福氣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：</a:t>
            </a:r>
            <a:endParaRPr lang="en-US" altLang="zh-TW" sz="4000" dirty="0" smtClean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就如神從創立世界以前，在基督裡揀選了我們，使我們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在祂面前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成為聖潔，無有瑕疵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TW" sz="4000" dirty="0" smtClean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又因愛我們，就按著自己意旨所喜悅的，預定我們藉著耶穌基督得兒子的名分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32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使祂榮耀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的恩典得著稱讚；這恩典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是祂在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愛子裡所賜給我們的。</a:t>
            </a:r>
            <a:endParaRPr lang="en-US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14325" y="278712"/>
            <a:ext cx="11544300" cy="1049867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40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1:3–14</a:t>
            </a:r>
            <a:endParaRPr lang="en-US" sz="40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06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324975" y="44386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9990075" y="1803862"/>
            <a:ext cx="660524" cy="2735926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60900" y="3297579"/>
            <a:ext cx="4074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99CCFF"/>
                </a:solidFill>
              </a:rPr>
              <a:t>造之物服在虛空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之下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…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受</a:t>
            </a:r>
            <a:r>
              <a:rPr lang="zh-TW" altLang="en-US" sz="3600" b="1" dirty="0">
                <a:solidFill>
                  <a:srgbClr val="99CCFF"/>
                </a:solidFill>
              </a:rPr>
              <a:t>造之物仍然指望脫離敗壞的轄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制</a:t>
            </a:r>
            <a:r>
              <a:rPr lang="zh-TW" altLang="en-US" sz="3600" b="1" dirty="0">
                <a:solidFill>
                  <a:srgbClr val="99CCFF"/>
                </a:solidFill>
              </a:rPr>
              <a:t> 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          羅</a:t>
            </a:r>
            <a:r>
              <a:rPr lang="en-US" altLang="zh-TW" sz="3600" b="1" dirty="0" smtClean="0">
                <a:solidFill>
                  <a:srgbClr val="99CCFF"/>
                </a:solidFill>
                <a:latin typeface="Garamond" panose="02020404030301010803" pitchFamily="18" charset="0"/>
              </a:rPr>
              <a:t>8:20-21</a:t>
            </a:r>
            <a:endParaRPr lang="zh-TW" altLang="en-US" sz="3600" b="1" dirty="0">
              <a:solidFill>
                <a:srgbClr val="99CCFF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091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58332" y="28384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罪</a:t>
            </a:r>
            <a:endParaRPr lang="en-US" altLang="zh-TW" sz="6000" dirty="0" smtClean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24975" y="44386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66458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49057" y="525929"/>
            <a:ext cx="6060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99CCFF"/>
                </a:solidFill>
                <a:latin typeface="Garamond" panose="02020404030301010803" pitchFamily="18" charset="0"/>
              </a:rPr>
              <a:t>Sinner responds</a:t>
            </a:r>
          </a:p>
          <a:p>
            <a:r>
              <a:rPr lang="en-US" sz="40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Sinfully to the </a:t>
            </a:r>
          </a:p>
          <a:p>
            <a:r>
              <a:rPr lang="en-US" sz="4000" b="1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Sinful circumstances</a:t>
            </a:r>
            <a:r>
              <a:rPr lang="en-US" sz="4000" dirty="0" smtClean="0">
                <a:solidFill>
                  <a:srgbClr val="99CCFF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endParaRPr lang="en-US" sz="4000" b="1" dirty="0" smtClean="0">
              <a:solidFill>
                <a:srgbClr val="99CCFF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8332" y="2838449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身體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r>
              <a:rPr lang="en-US" altLang="zh-TW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/</a:t>
            </a:r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人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罪</a:t>
            </a:r>
            <a:endParaRPr lang="en-US" altLang="zh-TW" sz="6000" dirty="0" smtClean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24975" y="4438650"/>
            <a:ext cx="1990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環境</a:t>
            </a:r>
            <a:endParaRPr lang="en-US" altLang="zh-TW" sz="60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6000" dirty="0">
                <a:solidFill>
                  <a:srgbClr val="FFFF00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敗壞</a:t>
            </a:r>
            <a:endParaRPr lang="en-US" sz="60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0692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以弗所書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04255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324975" y="4733925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以弗所書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9990075" y="1803862"/>
            <a:ext cx="660524" cy="3111038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5603" y="2564874"/>
            <a:ext cx="40743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99CCFF"/>
                </a:solidFill>
              </a:rPr>
              <a:t>那時，你們在其中行事為人，隨從今世的風俗，順服空中掌權者的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首領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…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　　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/>
            </a:r>
            <a:br>
              <a:rPr lang="en-US" altLang="zh-TW" sz="3600" b="1" dirty="0" smtClean="0">
                <a:solidFill>
                  <a:srgbClr val="99CCFF"/>
                </a:solidFill>
              </a:rPr>
            </a:br>
            <a:r>
              <a:rPr lang="zh-TW" altLang="en-US" sz="3600" b="1" dirty="0" smtClean="0">
                <a:solidFill>
                  <a:srgbClr val="99CCFF"/>
                </a:solidFill>
              </a:rPr>
              <a:t>　　　　　  弗 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2:2</a:t>
            </a:r>
          </a:p>
        </p:txBody>
      </p:sp>
    </p:spTree>
    <p:extLst>
      <p:ext uri="{BB962C8B-B14F-4D97-AF65-F5344CB8AC3E}">
        <p14:creationId xmlns:p14="http://schemas.microsoft.com/office/powerpoint/2010/main" val="2900220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8332" y="2838449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2" name="Down Arrow 11"/>
          <p:cNvSpPr/>
          <p:nvPr/>
        </p:nvSpPr>
        <p:spPr>
          <a:xfrm rot="2720332">
            <a:off x="6525252" y="1331249"/>
            <a:ext cx="660524" cy="1745437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66190" y="3637657"/>
            <a:ext cx="4074320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99CCFF"/>
                </a:solidFill>
              </a:rPr>
              <a:t>我們從前也都在他們中間，放縱肉體的私慾，隨著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肉體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…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所</a:t>
            </a:r>
            <a:r>
              <a:rPr lang="zh-TW" altLang="en-US" sz="3600" b="1" dirty="0">
                <a:solidFill>
                  <a:srgbClr val="99CCFF"/>
                </a:solidFill>
              </a:rPr>
              <a:t>喜好的去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行</a:t>
            </a:r>
            <a:r>
              <a:rPr lang="zh-TW" altLang="en-US" sz="3600" b="1" dirty="0">
                <a:solidFill>
                  <a:srgbClr val="99CCFF"/>
                </a:solidFill>
              </a:rPr>
              <a:t>　　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/>
            </a:r>
            <a:br>
              <a:rPr lang="en-US" altLang="zh-TW" sz="3600" b="1" dirty="0" smtClean="0">
                <a:solidFill>
                  <a:srgbClr val="99CCFF"/>
                </a:solidFill>
              </a:rPr>
            </a:br>
            <a:r>
              <a:rPr lang="zh-TW" altLang="en-US" sz="3600" b="1" dirty="0" smtClean="0">
                <a:solidFill>
                  <a:srgbClr val="99CCFF"/>
                </a:solidFill>
              </a:rPr>
              <a:t>　　　　　 弗 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2:3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24975" y="4733925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1262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10175" y="553821"/>
            <a:ext cx="6460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6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聖經如何看</a:t>
            </a:r>
            <a:r>
              <a:rPr lang="zh-TW" altLang="en-US" sz="6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en-US" sz="60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8332" y="2838449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24975" y="4733925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罪與死</a:t>
            </a:r>
            <a:endParaRPr lang="en-US" altLang="zh-TW" sz="55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4" name="Down Arrow 13"/>
          <p:cNvSpPr/>
          <p:nvPr/>
        </p:nvSpPr>
        <p:spPr>
          <a:xfrm rot="3345294">
            <a:off x="5301393" y="827370"/>
            <a:ext cx="660524" cy="3435565"/>
          </a:xfrm>
          <a:prstGeom prst="downArrow">
            <a:avLst>
              <a:gd name="adj1" fmla="val 50000"/>
              <a:gd name="adj2" fmla="val 69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0535" y="5370815"/>
            <a:ext cx="4962525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solidFill>
                  <a:srgbClr val="99CCFF"/>
                </a:solidFill>
              </a:rPr>
              <a:t>你們死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在過</a:t>
            </a:r>
            <a:r>
              <a:rPr lang="zh-TW" altLang="en-US" sz="3600" b="1" dirty="0">
                <a:solidFill>
                  <a:srgbClr val="99CCFF"/>
                </a:solidFill>
              </a:rPr>
              <a:t>犯罪惡</a:t>
            </a:r>
            <a:r>
              <a:rPr lang="zh-TW" altLang="en-US" sz="3600" b="1" dirty="0" smtClean="0">
                <a:solidFill>
                  <a:srgbClr val="99CCFF"/>
                </a:solidFill>
              </a:rPr>
              <a:t>之中</a:t>
            </a:r>
            <a:endParaRPr lang="en-US" altLang="zh-TW" sz="3600" b="1" dirty="0">
              <a:solidFill>
                <a:srgbClr val="99CCFF"/>
              </a:solidFill>
            </a:endParaRPr>
          </a:p>
          <a:p>
            <a:pPr algn="ctr"/>
            <a:r>
              <a:rPr lang="zh-TW" altLang="en-US" sz="3600" b="1" dirty="0" smtClean="0">
                <a:solidFill>
                  <a:srgbClr val="99CCFF"/>
                </a:solidFill>
              </a:rPr>
              <a:t>弗 </a:t>
            </a:r>
            <a:r>
              <a:rPr lang="en-US" altLang="zh-TW" sz="3600" b="1" dirty="0" smtClean="0">
                <a:solidFill>
                  <a:srgbClr val="99CCFF"/>
                </a:solidFill>
              </a:rPr>
              <a:t>2:</a:t>
            </a:r>
            <a:r>
              <a:rPr lang="en-US" altLang="zh-TW" sz="3600" b="1" dirty="0">
                <a:solidFill>
                  <a:srgbClr val="99CCFF"/>
                </a:solidFill>
              </a:rPr>
              <a:t>1</a:t>
            </a:r>
            <a:endParaRPr lang="en-US" altLang="zh-TW" sz="3600" b="1" dirty="0" smtClean="0">
              <a:solidFill>
                <a:srgbClr val="99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97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99394" y="3009901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6299" y="910471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罪與死</a:t>
            </a:r>
            <a:endParaRPr lang="en-US" altLang="zh-TW" sz="5500" dirty="0" smtClean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8504" y="-38280"/>
            <a:ext cx="5160171" cy="7478970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與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神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隔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絕</a:t>
            </a:r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97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30365" y="81231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得</a:t>
            </a: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蒙</a:t>
            </a:r>
            <a: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/>
            </a:r>
            <a:b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救</a:t>
            </a:r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贖</a:t>
            </a:r>
            <a:endParaRPr lang="en-US" altLang="zh-TW" sz="55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8504" y="-38280"/>
            <a:ext cx="5160171" cy="8402300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神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3925" y="2526923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63949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30365" y="81231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得</a:t>
            </a: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蒙</a:t>
            </a:r>
            <a: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/>
            </a:r>
            <a:b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救</a:t>
            </a:r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贖</a:t>
            </a:r>
            <a:endParaRPr lang="en-US" altLang="zh-TW" sz="55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8504" y="-38280"/>
            <a:ext cx="5160171" cy="8402300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神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3925" y="2526923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27918" y="4667816"/>
            <a:ext cx="3192066" cy="1106924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08843" y="4737558"/>
            <a:ext cx="339566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罪得赦免</a:t>
            </a:r>
            <a:endParaRPr lang="en-US" sz="55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9969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24050"/>
            <a:ext cx="11334750" cy="4695824"/>
          </a:xfrm>
        </p:spPr>
        <p:txBody>
          <a:bodyPr>
            <a:noAutofit/>
          </a:bodyPr>
          <a:lstStyle/>
          <a:p>
            <a:pPr marL="36900" indent="0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願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頌讚歸與我們主耶穌基督的父神！</a:t>
            </a:r>
            <a:endParaRPr lang="en-US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賜福：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祂曾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賜給我們各樣屬靈的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福氣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揀選：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就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如神揀選了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</a:p>
          <a:p>
            <a:pPr marL="36900" indent="0">
              <a:spcBef>
                <a:spcPts val="0"/>
              </a:spcBef>
              <a:buNone/>
            </a:pPr>
            <a:r>
              <a:rPr lang="en-US" altLang="zh-TW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使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我們成為聖潔，無有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瑕疵</a:t>
            </a:r>
            <a:r>
              <a:rPr lang="x-none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endParaRPr lang="en-US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en-US" altLang="zh-HK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HK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預定：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預定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我們得兒子的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名分</a:t>
            </a:r>
            <a:r>
              <a:rPr lang="x-none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endParaRPr lang="en-US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使祂榮耀的恩典得著稱讚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73825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得</a:t>
            </a: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蒙</a:t>
            </a:r>
            <a: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/>
            </a:r>
            <a:b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救</a:t>
            </a:r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贖</a:t>
            </a:r>
            <a:endParaRPr lang="en-US" altLang="zh-TW" sz="55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62526" y="-38280"/>
            <a:ext cx="7296149" cy="7478970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r>
              <a:rPr lang="zh-TW" altLang="en-US" sz="6000" b="1" dirty="0" smtClean="0">
                <a:solidFill>
                  <a:schemeClr val="bg1"/>
                </a:solidFill>
              </a:rPr>
              <a:t>神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27918" y="4667816"/>
            <a:ext cx="3192066" cy="1106924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74277" y="4751918"/>
            <a:ext cx="339566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罪得赦免</a:t>
            </a:r>
            <a:endParaRPr lang="en-US" sz="55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89015" y="2813955"/>
            <a:ext cx="4164509" cy="2862322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</a:rPr>
              <a:t>要照所安排的，在日期滿足的時候，使天上、地上、一切所有的都在基督裡面同歸於一。 </a:t>
            </a:r>
            <a:endParaRPr lang="en-US" altLang="zh-TW" sz="3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78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0428" y="647700"/>
            <a:ext cx="2888457" cy="29527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98946" y="3143250"/>
            <a:ext cx="3731419" cy="42291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3099" y="3009901"/>
            <a:ext cx="2057401" cy="323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43384" y="1133475"/>
            <a:ext cx="2256829" cy="2133600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34703" y="3257549"/>
            <a:ext cx="3061097" cy="4143377"/>
          </a:xfrm>
          <a:prstGeom prst="roundRect">
            <a:avLst/>
          </a:prstGeom>
          <a:solidFill>
            <a:srgbClr val="99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30365" y="81231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今世風俗</a:t>
            </a:r>
            <a:endParaRPr lang="en-US" sz="5500" dirty="0">
              <a:solidFill>
                <a:srgbClr val="FFFF00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3513" y="3143249"/>
            <a:ext cx="306228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心</a:t>
            </a:r>
            <a:endParaRPr lang="en-US" altLang="zh-TW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algn="ctr"/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得</a:t>
            </a: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蒙</a:t>
            </a:r>
            <a: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/>
            </a:r>
            <a:br>
              <a:rPr lang="en-US" altLang="zh-TW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救</a:t>
            </a:r>
            <a:r>
              <a:rPr lang="zh-TW" altLang="en-US" sz="5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贖</a:t>
            </a:r>
            <a:endParaRPr lang="en-US" altLang="zh-TW" sz="55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8504" y="-38280"/>
            <a:ext cx="5160171" cy="8402300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神</a:t>
            </a:r>
            <a:r>
              <a:rPr lang="en-US" altLang="zh-TW" sz="6000" b="1" dirty="0" smtClean="0">
                <a:solidFill>
                  <a:schemeClr val="bg1"/>
                </a:solidFill>
              </a:rPr>
              <a:t/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  <a:br>
              <a:rPr lang="en-US" altLang="zh-TW" sz="6000" b="1" dirty="0" smtClean="0">
                <a:solidFill>
                  <a:schemeClr val="bg1"/>
                </a:solidFill>
              </a:rPr>
            </a:br>
            <a:r>
              <a:rPr lang="en-US" altLang="zh-TW" sz="6000" b="1" dirty="0" smtClean="0">
                <a:solidFill>
                  <a:schemeClr val="bg1"/>
                </a:solidFill>
              </a:rPr>
              <a:t>	</a:t>
            </a:r>
          </a:p>
          <a:p>
            <a:endParaRPr lang="en-US" altLang="zh-TW" sz="6000" b="1" dirty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  <a:p>
            <a:endParaRPr lang="en-US" altLang="zh-TW" sz="60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3925" y="2526923"/>
            <a:ext cx="19907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latin typeface="HanWangYanKai" panose="02000500000000000000" pitchFamily="2" charset="-120"/>
                <a:ea typeface="HanWangYanKai" panose="02000500000000000000" pitchFamily="2" charset="-120"/>
              </a:rPr>
              <a:t>情慾敗壞</a:t>
            </a:r>
            <a:endParaRPr lang="en-US" sz="55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27918" y="4667816"/>
            <a:ext cx="3192066" cy="1106924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08843" y="4737558"/>
            <a:ext cx="339566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rPr>
              <a:t>罪得赦免</a:t>
            </a:r>
            <a:endParaRPr lang="en-US" sz="55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87061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1495425"/>
            <a:ext cx="11320108" cy="5020989"/>
          </a:xfrm>
        </p:spPr>
        <p:txBody>
          <a:bodyPr>
            <a:noAutofit/>
          </a:bodyPr>
          <a:lstStyle/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</a:t>
            </a: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［</a:t>
            </a:r>
            <a:r>
              <a:rPr lang="zh-TW" altLang="en-US" sz="4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在祂裡面</a:t>
            </a:r>
            <a:r>
              <a:rPr lang="zh-TW" altLang="en-US" sz="4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］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藉這愛子的血得蒙救贖，過犯得以赦免，乃是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照祂豐富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的恩典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這恩典是神用諸般智慧聰明，充充足足賞給我們的； </a:t>
            </a: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</a:t>
            </a: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都是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照祂自己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所預定的美意，叫我們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知道祂旨意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的奧秘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10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要照所安排的，在日期滿足的時候，使天上、地上、一切所有的都在基督裡面同歸於一。</a:t>
            </a:r>
            <a:endParaRPr lang="en-US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322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2428875"/>
            <a:ext cx="11334750" cy="4191000"/>
          </a:xfrm>
        </p:spPr>
        <p:txBody>
          <a:bodyPr>
            <a:noAutofit/>
          </a:bodyPr>
          <a:lstStyle/>
          <a:p>
            <a:pPr marL="36900" indent="0">
              <a:spcBef>
                <a:spcPts val="0"/>
              </a:spcBef>
              <a:buNone/>
            </a:pP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在祂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裡面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1:7-10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得蒙：</a:t>
            </a:r>
            <a:r>
              <a:rPr lang="en-US" altLang="zh-TW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我們得蒙救贖，過犯得以赦免</a:t>
            </a:r>
            <a:endParaRPr lang="en-US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</a:t>
            </a:r>
            <a:r>
              <a:rPr lang="zh-TW" altLang="en-US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en-US" altLang="zh-TW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使一切都在基督裡面同歸於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一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18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60731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666751"/>
            <a:ext cx="11320108" cy="58496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11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我們也</a:t>
            </a:r>
            <a:r>
              <a:rPr lang="zh-TW" altLang="en-US" sz="4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在祂裡面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得（得：或作成）了基業；這原是那位隨己意行、做萬事的，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照著祂旨意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所預定的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叫祂的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榮耀從我們這首先在基督裡有盼望的人可以得著稱讚。 </a:t>
            </a:r>
            <a:endParaRPr lang="en-US" altLang="zh-TW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13</a:t>
            </a: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［</a:t>
            </a:r>
            <a:r>
              <a:rPr lang="zh-TW" altLang="en-US" sz="4000" b="1" dirty="0">
                <a:solidFill>
                  <a:srgbClr val="FFFF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在祂裡面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］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既聽見真理的道，就是那叫你們得救的福音，也信了基督，既然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信祂，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就受了所應許的聖靈為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印記。</a:t>
            </a:r>
            <a:r>
              <a:rPr lang="en-US" altLang="zh-TW" sz="32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這聖靈是我們得基業的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憑據，直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等到神之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民被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贖，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使祂的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榮耀得著稱讚。 </a:t>
            </a:r>
          </a:p>
        </p:txBody>
      </p:sp>
    </p:spTree>
    <p:extLst>
      <p:ext uri="{BB962C8B-B14F-4D97-AF65-F5344CB8AC3E}">
        <p14:creationId xmlns:p14="http://schemas.microsoft.com/office/powerpoint/2010/main" val="461446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552575"/>
            <a:ext cx="11334750" cy="5067300"/>
          </a:xfrm>
        </p:spPr>
        <p:txBody>
          <a:bodyPr>
            <a:noAutofit/>
          </a:bodyPr>
          <a:lstStyle/>
          <a:p>
            <a:pPr marL="36900" indent="0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裡面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1:11-12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3600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得基業：</a:t>
            </a:r>
            <a:r>
              <a:rPr lang="en-US" altLang="zh-TW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我們得了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／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成了基業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HK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en-US" altLang="zh-TW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叫祂的榮耀可以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得著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稱讚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18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在祂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裡面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1:13-14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3600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受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印記：</a:t>
            </a:r>
            <a:r>
              <a:rPr lang="en-US" altLang="zh-TW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就受了所應許的聖靈為印記</a:t>
            </a:r>
            <a:r>
              <a:rPr lang="en-US" altLang="zh-TW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HK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r>
              <a:rPr lang="en-US" altLang="zh-HK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</a:t>
            </a:r>
            <a:r>
              <a:rPr lang="zh-TW" altLang="en-US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en-US" altLang="zh-TW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使祂的榮耀得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著稱讚</a:t>
            </a:r>
            <a:endParaRPr lang="en-US" altLang="zh-TW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buNone/>
            </a:pP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756713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552450"/>
            <a:ext cx="11334750" cy="6067425"/>
          </a:xfrm>
        </p:spPr>
        <p:txBody>
          <a:bodyPr>
            <a:noAutofit/>
          </a:bodyPr>
          <a:lstStyle/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在祂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裡面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1:7-10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得</a:t>
            </a:r>
            <a:r>
              <a:rPr lang="zh-TW" altLang="en-US" sz="3600" dirty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蒙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得蒙救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贖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藉這愛子的血， 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　　過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犯得以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赦免</a:t>
            </a:r>
            <a:r>
              <a:rPr lang="en-US" altLang="zh-TW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乃是照他豐富的恩典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這恩典是神用諸般智慧聰明，</a:t>
            </a:r>
            <a:endParaRPr lang="en-US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充充足足賞給我們的；</a:t>
            </a:r>
            <a:r>
              <a:rPr lang="x-none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  <a:endParaRPr lang="en-US" altLang="zh-HK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都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是照他自己所預定的美意，</a:t>
            </a:r>
            <a:endParaRPr lang="en-US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叫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我們知道他旨意的奧秘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  <a:endParaRPr lang="en-US" sz="18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			</a:t>
            </a:r>
            <a:r>
              <a:rPr lang="zh-TW" altLang="en-US" sz="3600" dirty="0" smtClean="0">
                <a:solidFill>
                  <a:srgbClr val="FFFF00"/>
                </a:solidFill>
                <a:effectLst/>
                <a:latin typeface="HanWangYanKai" panose="02000500000000000000" pitchFamily="2" charset="-120"/>
                <a:ea typeface="HanWangYanKai" panose="02000500000000000000" pitchFamily="2" charset="-120"/>
              </a:rPr>
              <a:t>目的：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要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照所安排的，在日期滿足的時候，</a:t>
            </a:r>
            <a:endParaRPr lang="en-US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使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天上、地上、一切所有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						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都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在基督裡面同歸於一。</a:t>
            </a:r>
            <a:r>
              <a:rPr lang="x-none" sz="360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  <a:endParaRPr lang="en-US" sz="360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90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dirty="0" smtClean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486836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247</TotalTime>
  <Words>746</Words>
  <Application>Microsoft Office PowerPoint</Application>
  <PresentationFormat>Widescreen</PresentationFormat>
  <Paragraphs>205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DFKai-SB</vt:lpstr>
      <vt:lpstr>HanWangYanKai</vt:lpstr>
      <vt:lpstr>微軟正黑體</vt:lpstr>
      <vt:lpstr>Calisto MT</vt:lpstr>
      <vt:lpstr>Garamond</vt:lpstr>
      <vt:lpstr>Trebuchet MS</vt:lpstr>
      <vt:lpstr>Wingdings 2</vt:lpstr>
      <vt:lpstr>Slate</vt:lpstr>
      <vt:lpstr>基督裡歸於一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基督裡歸於一</dc:title>
  <dc:creator>Dennis Wong</dc:creator>
  <cp:lastModifiedBy>Dennis Wong</cp:lastModifiedBy>
  <cp:revision>34</cp:revision>
  <dcterms:created xsi:type="dcterms:W3CDTF">2019-02-24T10:15:08Z</dcterms:created>
  <dcterms:modified xsi:type="dcterms:W3CDTF">2019-02-24T14:22:58Z</dcterms:modified>
</cp:coreProperties>
</file>