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7" r:id="rId6"/>
    <p:sldId id="272" r:id="rId7"/>
    <p:sldId id="273" r:id="rId8"/>
    <p:sldId id="266" r:id="rId9"/>
    <p:sldId id="282" r:id="rId10"/>
    <p:sldId id="263" r:id="rId11"/>
    <p:sldId id="262" r:id="rId12"/>
    <p:sldId id="281" r:id="rId13"/>
    <p:sldId id="261" r:id="rId14"/>
    <p:sldId id="271" r:id="rId15"/>
    <p:sldId id="264" r:id="rId16"/>
    <p:sldId id="265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06" autoAdjust="0"/>
    <p:restoredTop sz="66479" autoAdjust="0"/>
  </p:normalViewPr>
  <p:slideViewPr>
    <p:cSldViewPr snapToGrid="0">
      <p:cViewPr varScale="1">
        <p:scale>
          <a:sx n="72" d="100"/>
          <a:sy n="72" d="100"/>
        </p:scale>
        <p:origin x="28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6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r">
              <a:defRPr sz="1200"/>
            </a:lvl1pPr>
          </a:lstStyle>
          <a:p>
            <a:fld id="{E81C29B8-1823-4442-A625-0AB8C55614C4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2" tIns="46656" rIns="93312" bIns="4665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5"/>
            <a:ext cx="5618480" cy="3665458"/>
          </a:xfrm>
          <a:prstGeom prst="rect">
            <a:avLst/>
          </a:prstGeom>
        </p:spPr>
        <p:txBody>
          <a:bodyPr vert="horz" lIns="93312" tIns="46656" rIns="93312" bIns="4665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3343" cy="467071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1"/>
            <a:ext cx="3043343" cy="467071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r">
              <a:defRPr sz="1200"/>
            </a:lvl1pPr>
          </a:lstStyle>
          <a:p>
            <a:fld id="{71951A04-3BA9-4A59-A991-317325B81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76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MingLiU_HKSCS" panose="02020500000000000000" pitchFamily="18" charset="-120"/>
              <a:ea typeface="MingLiU_HKSCS" panose="02020500000000000000" pitchFamily="18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45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如果你要等待「情感上準備好」才饒恕人，那就永遠不會發生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44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1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43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69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48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850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99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創世記第一、二章記述咗神創造天地，第一章 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26-27 </a:t>
            </a: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節講神照著自己嘅形象樣式造人。神畀人有語言嘅能力，人可以與神溝通、可以聽神嘅吩咐。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喺第二章結尾嘅時候，神所創造嘅世界係完美嘅。當時世界有神嘅聲音，亦有人嘅聲音，佢哋係有親密嘅溝通。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但係喺創世記第三章開始時，世界上多了一個聲音：就係魔鬼嘅聲音。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魔鬼引誘人去懷疑神嘅命令、懷疑神嘅動機，佢引誘人違背神嘅命令，引誘人憑己意去分別善惡，以致唔需要再倚靠神，所有嘢都係以自我為中心。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今日，呢個仍然係所有人，包括所有基督徒，所面對嘅挑戰：就係點樣喺呢個世界上嘅眾多聲音中去分辨神嘅聲音，或者係魔鬼嘅聲音。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呢個世界上有好多唔同嘅思想、唔同嘅理念，我哋分辨嘅方法唔能夠以我哋自己嘅理性，或者依靠自己嘅分辨能力，而係需要依靠神嘅話語去分辨。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有人話：「我兩邊都唔聽：我唔相信神，亦唔相信魔鬼，我淨係相信自己，我係中立嘅！」其實呢個都係中咗魔鬼嘅詭計，原來冇嘢係中立：所有思想、所有意念，如果唔係符合神嘅，就係違背神嘅！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林前 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10: 31</a:t>
            </a: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「所以，你們或吃喝，或作甚麼，一切都要為神的榮耀而行。」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60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當人違背咗神之後，佢嘅其中一個特徵就係以自我為中心。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人神關係嘅破裂，亦帶來人際之間關係嘅衝突，係一個循環嘅困局：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一個自我中心嘅人會很多時冒犯神，同埋冒犯其他人，以致更多得罪神。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神對呢個困局嘅解決方法就係「悔改」同埋「饒恕」。當人願意悔改歸向神嘅時候、神就饒恕我哋。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同樣，人際之間嘅衝突都係以悔改同埋饒恕來解決。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饒恕係涉及兩方面：一方面係冒犯者、另一方面係被冒犯嘅人，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冒犯者需要「悔改」同埋「懇求饒恕」，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而被冒犯嘅就需要「愛同埋包容」、並且「饒恕冒犯佢嘅人」。</a:t>
            </a: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喺聖經裏面「饒恕」呢個字喺唔同嘅方式出現咗</a:t>
            </a:r>
            <a:r>
              <a:rPr kumimoji="0" lang="zh-HK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超過一百</a:t>
            </a: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次。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05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zh-TW" altLang="en-US" dirty="0"/>
              <a:t>有誰知道這句話的來源：</a:t>
            </a:r>
            <a:r>
              <a:rPr lang="en-US" altLang="zh-TW" dirty="0"/>
              <a:t>”Love means never having to say you are sorry”</a:t>
            </a:r>
            <a:endParaRPr lang="zh-TW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TW" altLang="en-US" dirty="0"/>
              <a:t>有人說：傳統中國人不懂得求寬恕或寬恕別人？事實上，西方人也是一樣的！</a:t>
            </a:r>
            <a:endParaRPr lang="en-US" altLang="zh-TW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“sorry” </a:t>
            </a:r>
            <a:r>
              <a:rPr lang="zh-HK" altLang="en-US" dirty="0"/>
              <a:t>是</a:t>
            </a:r>
            <a:r>
              <a:rPr lang="zh-TW" altLang="en-US" dirty="0"/>
              <a:t>關乎一個人的感受</a:t>
            </a:r>
            <a:endParaRPr lang="en-US" altLang="zh-TW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“apologize” </a:t>
            </a:r>
            <a:r>
              <a:rPr lang="zh-HK" altLang="en-US" dirty="0"/>
              <a:t>字根是辯護</a:t>
            </a:r>
            <a:r>
              <a:rPr lang="zh-TW" altLang="en-US" dirty="0"/>
              <a:t>的意思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50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33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50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25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HK" dirty="0"/>
              <a:t>vv.1-2  </a:t>
            </a:r>
            <a:r>
              <a:rPr lang="zh-HK" altLang="en-US" dirty="0"/>
              <a:t>不要使人犯罪</a:t>
            </a:r>
            <a:r>
              <a:rPr lang="zh-TW" altLang="en-US" dirty="0"/>
              <a:t>，不要冒犯人</a:t>
            </a:r>
            <a:endParaRPr lang="en-US" altLang="zh-TW" dirty="0"/>
          </a:p>
          <a:p>
            <a:r>
              <a:rPr lang="en-US" altLang="zh-HK" dirty="0"/>
              <a:t>vv.3-4  </a:t>
            </a:r>
            <a:r>
              <a:rPr lang="zh-HK" altLang="en-US" dirty="0"/>
              <a:t>要饒恕得罪你的弟兄</a:t>
            </a:r>
            <a:endParaRPr lang="en-US" altLang="zh-HK" dirty="0"/>
          </a:p>
          <a:p>
            <a:r>
              <a:rPr lang="en-US" altLang="zh-HK" dirty="0"/>
              <a:t>vv.5-6  </a:t>
            </a:r>
            <a:r>
              <a:rPr lang="zh-HK" altLang="en-US" dirty="0"/>
              <a:t>信心的教訓</a:t>
            </a:r>
            <a:endParaRPr lang="en-US" altLang="zh-HK" dirty="0"/>
          </a:p>
          <a:p>
            <a:r>
              <a:rPr lang="en-US" altLang="zh-HK" dirty="0"/>
              <a:t>vv.7-10  </a:t>
            </a:r>
            <a:r>
              <a:rPr lang="zh-HK" altLang="en-US" dirty="0"/>
              <a:t>服事的教訓</a:t>
            </a:r>
            <a:endParaRPr lang="en-US" altLang="zh-HK" dirty="0"/>
          </a:p>
          <a:p>
            <a:endParaRPr lang="en-US" altLang="zh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17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2EECC93E-15D5-4088-958D-6BFABDAD7F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太 </a:t>
            </a:r>
            <a:r>
              <a:rPr lang="en-US" altLang="zh-TW" dirty="0"/>
              <a:t>18: 21-22 </a:t>
            </a:r>
            <a:r>
              <a:rPr lang="zh-TW" altLang="en-US" dirty="0"/>
              <a:t>「那時，彼得前來問耶穌：“主啊，如果我的弟兄得罪我，我要饒恕他多少次？七次嗎？” 耶穌對他說：“我告訴你，不是七次，而是七十個七次。」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39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70CF70-96E6-4F85-9559-E6625A9EB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E2E89E1-6A32-40DC-8C05-3D91B5603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A9CFAB-F657-4329-9968-0DB80C73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B85E-93B0-4B8E-96AC-38FD1860681B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8859E0-EFF0-4B8D-82BD-E4BFB09F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77EA09-8691-4C0E-89A0-C109A5C9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7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6607AE-F517-4980-832F-7466767FA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9167795-DB43-4834-BC0E-DCE1826FD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654B485-D006-4107-8967-7E2DB4922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7345-315E-46D4-B36B-F6954FF51640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F61437-BD7D-4D17-A2A2-B9D3167B5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3E72A5-0AA0-444A-8B91-28B474B1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6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7AEFD42-F47F-4ED1-9EC8-9FF441CDC7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CFB7A2B-A5B4-464D-9F22-63C8CFAF0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F2C650-1ED5-41CE-BC34-83EAC46F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B9F3-0F97-4F7B-9CAB-CF7C2F58577E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33EA3D-4B9B-45AF-8126-16AF67BE2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66F85B-AC71-46C9-A13F-744426DD3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2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44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53848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87DD24A-514C-48DB-8660-B86681F7E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9869C-0A63-467A-A734-0B83456845CF}" type="datetime1">
              <a:rPr lang="en-US" smtClean="0"/>
              <a:t>2/10/2019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A01D6F2-7124-4481-9FA7-C5E35F32A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10BA28A-449D-4977-AE99-67C87F2F8E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F8396D-AF3B-4B85-B160-E4AB9D9D50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0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70BB72-2476-4DE2-87DE-1A8860E2E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130857-6CDE-46D3-8BFE-B1D134958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4"/>
            <a:ext cx="10515600" cy="47806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341E4C-AA2F-4D7E-957D-F03F29FDF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11E0-EB97-46C0-91A8-F52C64590E44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2AB45A-D160-431C-B5EF-6457A9BEA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1A7BB7-7F36-4CAF-BEA1-8C3C09B2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8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8F51EC-DD8A-41C1-9778-72EBD2190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E9836B7-817D-4E2C-87FC-5108AE3C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9C43C1-96D3-4031-9755-98C66E0CF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34D-1942-4028-8FD3-AE743CB5D335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928AE5-B0B8-47B6-968F-4E90F5AA8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DC27B4-46ED-4F38-9EBB-5D325DE8C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0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D655CC-71ED-4CDD-8E87-F05B71D92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313587-E42F-4A29-BCF8-9B2FA0BE4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B0EC82-9A62-4999-9D34-FDA4D5C71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398E893-EA05-47C7-A5C9-E084FC6F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9536-14C5-45B5-A439-80EF3D64E9AE}" type="datetime1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12BB443-806A-44EE-BB4E-6006BBBE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5996B9-83B3-421A-BAB7-BF8CD635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7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0B285-912F-4EC2-80D7-FA87E165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F14FB76-F7B5-4157-ADC2-8C2E4BA99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CFB5766-C6C7-4696-9A87-7AACA2925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00D005B-506D-4D04-82B4-65E9D76D0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7B27798-6FB4-4EE5-B253-D62A3B9AF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FBADC89-622D-4373-ACA5-6835AE11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CE6A-CF38-459B-A7EF-5BF32A678295}" type="datetime1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A0390B7-285A-4905-B603-296D0735D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F006F4F-4204-4848-B7A4-D2B14D98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5F3EA6-B046-4AEF-9958-F9B60564E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EBACD6A-939B-4185-B0AE-026F1C9DE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5BFE-C84C-4BB1-8E85-A0D77EC6FBB3}" type="datetime1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EBAF51-5FF1-47EB-8147-C6D029006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619CDE6-D0B3-4C05-8B88-DE31BD53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2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D83841B-C352-4DDB-9A04-6AA02E59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5752-4F18-44A9-861C-33A9A9439C31}" type="datetime1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F4B2B44-612E-4BCB-9F94-52B8860F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922A6BE-8F83-4FA9-888D-9E4E7E3F2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47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D34534-3AB1-46D2-A694-43E55A443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E60F01-B976-4319-BE18-6B55C827C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6DD3CD0-9D6B-453F-BB1D-3D16C8084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797BF4-1772-42F2-8DE5-F23710AA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8CE7E-53C1-4D68-AD28-BE11C84D1B58}" type="datetime1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31D076-CA41-4E36-98AD-B253DEF9C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A180F0D-053A-426B-81CC-B17E608B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8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7791DE-0E5C-4E9C-B313-49D742676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D01C961-A28C-48BE-BE59-0FAE7A730A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764625-C2B7-4EBE-B0D8-51219F7C4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644CCB7-2451-4CD0-B4F4-80ED9853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5D2B-8A7C-4FAD-B8E9-5CEA470A4E14}" type="datetime1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4D3F95-11E2-4F69-B5C4-A9CD36F8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99F2D5-7889-44B0-8550-52A50921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5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8D4A3D5-D68A-42F8-9F1B-3C779E97F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8444F6-D071-4979-8B05-DD93F4846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8C30D6-DEF5-43FB-836A-2DF3BC26E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9FD40-2C5C-4606-80C7-E53CF324B2BE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E649A3-1B3F-4107-BCCF-60FF2CC48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C71D4B-3893-46F9-82CC-54D1DFF2B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1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0C56E-B471-407B-9054-AA76AEDC40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「正如天父饒恕我們」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9FF02A9-3A05-49CF-B2DF-45CDBB96B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53016"/>
            <a:ext cx="9144000" cy="1204784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latin typeface="Calibri" panose="020F0502020204030204" pitchFamily="34" charset="0"/>
                <a:ea typeface="MingLiU_HKSCS" panose="02020500000000000000" pitchFamily="18" charset="-120"/>
              </a:rPr>
              <a:t>歌羅西書 </a:t>
            </a:r>
            <a:r>
              <a:rPr lang="en-US" altLang="ja-JP" sz="3200" dirty="0">
                <a:latin typeface="Calibri" panose="020F0502020204030204" pitchFamily="34" charset="0"/>
                <a:ea typeface="MingLiU_HKSCS" panose="02020500000000000000" pitchFamily="18" charset="-120"/>
              </a:rPr>
              <a:t>3: 13</a:t>
            </a:r>
            <a:r>
              <a:rPr lang="ja-JP" altLang="en-US" sz="3200" dirty="0">
                <a:latin typeface="Calibri" panose="020F0502020204030204" pitchFamily="34" charset="0"/>
                <a:ea typeface="MingLiU_HKSCS" panose="02020500000000000000" pitchFamily="18" charset="-120"/>
              </a:rPr>
              <a:t>；路加福音 </a:t>
            </a:r>
            <a:r>
              <a:rPr lang="en-US" altLang="ja-JP" sz="3200" dirty="0">
                <a:latin typeface="Calibri" panose="020F0502020204030204" pitchFamily="34" charset="0"/>
                <a:ea typeface="MingLiU_HKSCS" panose="02020500000000000000" pitchFamily="18" charset="-120"/>
              </a:rPr>
              <a:t>17: 3-10 </a:t>
            </a:r>
            <a:endParaRPr lang="en-US" sz="32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862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0E329A-ADD9-4150-BD5F-27E79B019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i="1" dirty="0"/>
              <a:t>饒恕人的聖經原則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35D0AD-E582-49EF-A526-C716AF647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822"/>
            <a:ext cx="10515600" cy="5319058"/>
          </a:xfrm>
        </p:spPr>
        <p:txBody>
          <a:bodyPr>
            <a:noAutofit/>
          </a:bodyPr>
          <a:lstStyle/>
          <a:p>
            <a:pPr marL="280988" indent="-280988"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饒恕不是一個情感，而是一個承諾</a:t>
            </a:r>
            <a:endParaRPr lang="en-US" altLang="en-US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2625" lvl="1" indent="-2889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要</a:t>
            </a: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先</a:t>
            </a: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做出決定，你的感覺會趕上來</a:t>
            </a:r>
            <a:endParaRPr lang="en-US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80988" indent="-280988"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承諾不再記住及不再提起這件事</a:t>
            </a:r>
            <a:endParaRPr lang="en-US" altLang="en-US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2625" lvl="1" indent="-2889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不是「忘記」</a:t>
            </a:r>
            <a:r>
              <a:rPr lang="en-US" altLang="zh-TW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”forget”</a:t>
            </a: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，而是「不再記念」</a:t>
            </a:r>
            <a:r>
              <a:rPr lang="en-US" altLang="zh-TW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”not remember”</a:t>
            </a:r>
          </a:p>
          <a:p>
            <a:pPr marL="1030288" lvl="2" indent="-231775">
              <a:lnSpc>
                <a:spcPct val="108000"/>
              </a:lnSpc>
              <a:spcBef>
                <a:spcPts val="600"/>
              </a:spcBef>
            </a:pPr>
            <a:r>
              <a:rPr lang="zh-TW" altLang="en-US" sz="1800" dirty="0">
                <a:latin typeface="Calibri" panose="020F0502020204030204" pitchFamily="34" charset="0"/>
                <a:ea typeface="MingLiU_HKSCS" panose="02020500000000000000" pitchFamily="18" charset="-120"/>
              </a:rPr>
              <a:t>以賽亞書 </a:t>
            </a:r>
            <a:r>
              <a:rPr lang="en-US" altLang="zh-TW" sz="1800" dirty="0">
                <a:latin typeface="Calibri" panose="020F0502020204030204" pitchFamily="34" charset="0"/>
                <a:ea typeface="MingLiU_HKSCS" panose="02020500000000000000" pitchFamily="18" charset="-120"/>
              </a:rPr>
              <a:t>43: 25 </a:t>
            </a:r>
            <a:r>
              <a:rPr lang="zh-TW" altLang="en-US" sz="1800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「唯有我為自己的緣故，塗抹你的過犯，我也</a:t>
            </a:r>
            <a:r>
              <a:rPr lang="zh-TW" altLang="en-US" sz="1800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不再記念</a:t>
            </a:r>
            <a:r>
              <a:rPr lang="zh-TW" altLang="en-US" sz="1800" i="1" dirty="0">
                <a:latin typeface="Calibri" panose="020F0502020204030204" pitchFamily="34" charset="0"/>
                <a:ea typeface="MingLiU_HKSCS" panose="02020500000000000000" pitchFamily="18" charset="-120"/>
              </a:rPr>
              <a:t>你的罪。」</a:t>
            </a:r>
          </a:p>
          <a:p>
            <a:pPr marL="1030288" lvl="2" indent="-231775">
              <a:lnSpc>
                <a:spcPct val="108000"/>
              </a:lnSpc>
              <a:spcBef>
                <a:spcPts val="600"/>
              </a:spcBef>
            </a:pPr>
            <a:r>
              <a:rPr lang="zh-TW" altLang="en-US" sz="1800" dirty="0">
                <a:latin typeface="Calibri" panose="020F0502020204030204" pitchFamily="34" charset="0"/>
                <a:ea typeface="MingLiU_HKSCS" panose="02020500000000000000" pitchFamily="18" charset="-120"/>
              </a:rPr>
              <a:t>耶利米書 </a:t>
            </a:r>
            <a:r>
              <a:rPr lang="en-US" altLang="zh-TW" sz="1800" dirty="0">
                <a:latin typeface="Calibri" panose="020F0502020204030204" pitchFamily="34" charset="0"/>
                <a:ea typeface="MingLiU_HKSCS" panose="02020500000000000000" pitchFamily="18" charset="-120"/>
              </a:rPr>
              <a:t>31: 34 </a:t>
            </a:r>
            <a:r>
              <a:rPr lang="zh-TW" altLang="en-US" sz="1800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</a:t>
            </a:r>
            <a:r>
              <a:rPr lang="en-US" altLang="zh-TW" sz="1800" i="1" dirty="0">
                <a:latin typeface="Calibri" panose="020F0502020204030204" pitchFamily="34" charset="0"/>
                <a:ea typeface="MingLiU_HKSCS" panose="02020500000000000000" pitchFamily="18" charset="-120"/>
              </a:rPr>
              <a:t>…</a:t>
            </a:r>
            <a:r>
              <a:rPr lang="zh-TW" altLang="en-US" sz="1800" i="1" dirty="0">
                <a:latin typeface="Calibri" panose="020F0502020204030204" pitchFamily="34" charset="0"/>
                <a:ea typeface="MingLiU_HKSCS" panose="02020500000000000000" pitchFamily="18" charset="-120"/>
              </a:rPr>
              <a:t>我也要赦免他們的罪孽，</a:t>
            </a:r>
            <a:r>
              <a:rPr lang="zh-TW" altLang="en-US" sz="1800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不再記著</a:t>
            </a:r>
            <a:r>
              <a:rPr lang="zh-TW" altLang="en-US" sz="1800" i="1" dirty="0">
                <a:latin typeface="Calibri" panose="020F0502020204030204" pitchFamily="34" charset="0"/>
                <a:ea typeface="MingLiU_HKSCS" panose="02020500000000000000" pitchFamily="18" charset="-120"/>
              </a:rPr>
              <a:t>他們的罪惡。」</a:t>
            </a:r>
            <a:endParaRPr lang="en-US" altLang="en-US" sz="1800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2625" lvl="1" indent="-2889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對冒犯者：</a:t>
            </a:r>
            <a:endParaRPr lang="en-US" altLang="en-US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1082675" lvl="2" indent="-342900">
              <a:lnSpc>
                <a:spcPct val="108000"/>
              </a:lnSpc>
              <a:spcBef>
                <a:spcPts val="600"/>
              </a:spcBef>
              <a:buFontTx/>
              <a:buAutoNum type="alphaLcParenR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我以後不會使用此事來針對你</a:t>
            </a:r>
            <a:endParaRPr lang="en-US" altLang="en-US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1082675" lvl="2" indent="-342900">
              <a:lnSpc>
                <a:spcPct val="108000"/>
              </a:lnSpc>
              <a:spcBef>
                <a:spcPts val="600"/>
              </a:spcBef>
              <a:buFontTx/>
              <a:buAutoNum type="alphaLcParenR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我不會允許這件事妨礙我們之間的關係</a:t>
            </a:r>
            <a:endParaRPr lang="en-US" altLang="en-US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2625" lvl="1" indent="-2889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對其他人：我不會和別人談論這件事（不說閒話 </a:t>
            </a:r>
            <a:r>
              <a:rPr lang="en-US" altLang="zh-TW" sz="20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— </a:t>
            </a: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詩 </a:t>
            </a:r>
            <a:r>
              <a:rPr lang="en-US" altLang="zh-TW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34: 12-13, </a:t>
            </a: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羅 </a:t>
            </a:r>
            <a:r>
              <a:rPr lang="en-US" altLang="zh-HK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1: 29</a:t>
            </a: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）</a:t>
            </a:r>
            <a:endParaRPr lang="en-US" altLang="en-US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2625" lvl="1" indent="-2889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對自己：我不再記住於這件事（改變焦點）</a:t>
            </a:r>
            <a:endParaRPr lang="en-US" altLang="zh-TW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80988" indent="-280988">
              <a:lnSpc>
                <a:spcPct val="108000"/>
              </a:lnSpc>
              <a:spcBef>
                <a:spcPts val="1200"/>
              </a:spcBef>
            </a:pPr>
            <a:r>
              <a:rPr lang="zh-HK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我們饒恕人的動機：憐憫的心，恩典的心</a:t>
            </a: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，</a:t>
            </a:r>
            <a:r>
              <a:rPr lang="zh-HK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順</a:t>
            </a: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服神，因為神愛我們</a:t>
            </a:r>
            <a:endParaRPr lang="en-US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41C951-0C90-41DB-848D-2E39970BE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F67D80-F4B5-4331-AA15-DEA029C5B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i="1" dirty="0"/>
              <a:t>求饒恕的聖經原則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13D722-3503-44B9-A579-61C19726F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823"/>
            <a:ext cx="10515600" cy="5206600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需要了解並承認你對被冒犯者所帶來的傷害</a:t>
            </a:r>
            <a:endParaRPr lang="en-US" altLang="zh-TW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35000" lvl="1" indent="-2889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0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求饒恕時，不能說：「</a:t>
            </a:r>
            <a:r>
              <a:rPr lang="zh-TW" altLang="en-US" sz="2000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如果</a:t>
            </a:r>
            <a:r>
              <a:rPr lang="zh-TW" altLang="en-US" sz="20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我錯了</a:t>
            </a:r>
            <a:r>
              <a:rPr lang="en-US" altLang="zh-TW" sz="20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…</a:t>
            </a:r>
            <a:r>
              <a:rPr lang="zh-TW" altLang="en-US" sz="20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」</a:t>
            </a:r>
            <a:endParaRPr lang="en-US" altLang="zh-TW" sz="2000" dirty="0">
              <a:latin typeface="MingLiU_HKSCS" panose="02020500000000000000" pitchFamily="18" charset="-120"/>
              <a:ea typeface="MingLiU_HKSCS" panose="02020500000000000000" pitchFamily="18" charset="-120"/>
            </a:endParaRPr>
          </a:p>
          <a:p>
            <a:pPr marL="635000" lvl="1" indent="-2889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我們向神求饒恕：我們的罪虧缺了神的榮耀，以致耶穌要死在十字架上為我們付上贖價</a:t>
            </a:r>
            <a:endParaRPr lang="en-US" altLang="zh-TW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需要有願意悔改的心</a:t>
            </a:r>
            <a:endParaRPr lang="en-US" altLang="zh-TW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一般需要尋求饒恕的情況：</a:t>
            </a:r>
            <a:endParaRPr lang="en-US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35000" lvl="1" indent="-2889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一</a:t>
            </a: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些破壞基督徒的團契和合一、並導致弟兄姊妹之間不和的情況</a:t>
            </a:r>
          </a:p>
          <a:p>
            <a:pPr marL="635000" lvl="1" indent="-2889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是誰定準則？</a:t>
            </a:r>
          </a:p>
          <a:p>
            <a:pPr marL="1092200" lvl="2" indent="-344488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冒犯者的良知</a:t>
            </a:r>
          </a:p>
          <a:p>
            <a:pPr marL="1092200" lvl="2" indent="-344488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神的話語</a:t>
            </a:r>
          </a:p>
          <a:p>
            <a:pPr marL="1092200" lvl="2" indent="-344488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被冒犯者的觀點和感受</a:t>
            </a: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我們求饒恕的動機：謙卑的心，願意悔改的心，因為神愛我們</a:t>
            </a:r>
            <a:endParaRPr lang="en-US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90F1321-CAD0-4BA7-AF77-B51780D8A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5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6101C57D-B65C-4B39-B5CC-B46931B6B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i="1" dirty="0"/>
              <a:t>得饒恕是有條件的！</a:t>
            </a:r>
            <a:endParaRPr lang="en-US" altLang="en-US" sz="3600" b="1" i="1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83DCF284-EB44-448A-A19F-435DE9B497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認罪、悔改、和相信基督是我們得到神饒恕的條件</a:t>
            </a:r>
            <a:endParaRPr lang="en-US" altLang="zh-TW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同樣，一個沒有請求饒恕的冒犯者也無法得到饒恕</a:t>
            </a:r>
            <a:endParaRPr lang="en-US" altLang="en-US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但被冒犯的人必須願意去饒恕</a:t>
            </a:r>
            <a:endParaRPr lang="en-US" altLang="en-US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lvl="1" indent="-339725">
              <a:lnSpc>
                <a:spcPct val="108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可 11: 25 </a:t>
            </a:r>
            <a:r>
              <a:rPr lang="en-US" altLang="en-US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</a:t>
            </a:r>
            <a:r>
              <a:rPr lang="en-US" altLang="en-US" i="1" dirty="0" err="1">
                <a:latin typeface="Calibri" panose="020F0502020204030204" pitchFamily="34" charset="0"/>
                <a:ea typeface="MingLiU_HKSCS" panose="02020500000000000000" pitchFamily="18" charset="-120"/>
              </a:rPr>
              <a:t>你們站著禱告的時候，如果有誰得罪了你們，就該饒恕他，好使你們的天父也饒恕你們的過犯</a:t>
            </a:r>
            <a:r>
              <a:rPr lang="en-US" altLang="en-US" i="1" dirty="0">
                <a:latin typeface="Calibri" panose="020F0502020204030204" pitchFamily="34" charset="0"/>
                <a:ea typeface="MingLiU_HKSCS" panose="02020500000000000000" pitchFamily="18" charset="-120"/>
              </a:rPr>
              <a:t>。」 </a:t>
            </a:r>
          </a:p>
          <a:p>
            <a:pPr lvl="1" indent="-339725">
              <a:lnSpc>
                <a:spcPct val="108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神也是在我們悔改之前，已經預備了饒恕我們的方法</a:t>
            </a:r>
            <a:endParaRPr lang="en-US" altLang="en-US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  <a:cs typeface="Arial" panose="020B0604020202020204" pitchFamily="34" charset="0"/>
              </a:rPr>
              <a:t>在可行的情況下，請求饒恕之後也需要向被冒犯的人賠償損失</a:t>
            </a:r>
            <a:endParaRPr lang="en-US" altLang="en-US" sz="2400" dirty="0">
              <a:latin typeface="Calibri" panose="020F0502020204030204" pitchFamily="34" charset="0"/>
              <a:ea typeface="MingLiU_HKSCS" panose="02020500000000000000" pitchFamily="18" charset="-120"/>
              <a:cs typeface="Arial" panose="020B0604020202020204" pitchFamily="34" charset="0"/>
            </a:endParaRPr>
          </a:p>
          <a:p>
            <a:pPr lvl="1" indent="-342900">
              <a:lnSpc>
                <a:spcPct val="108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饒</a:t>
            </a: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  <a:cs typeface="Arial" panose="020B0604020202020204" pitchFamily="34" charset="0"/>
              </a:rPr>
              <a:t>恕不會自動消除過犯所帶來的後果</a:t>
            </a:r>
            <a:endParaRPr lang="en-US" altLang="en-US" dirty="0">
              <a:latin typeface="Calibri" panose="020F0502020204030204" pitchFamily="34" charset="0"/>
              <a:ea typeface="MingLiU_HKSCS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xmlns="" id="{AD8E02D3-4F22-4CE0-A1B6-87EED1630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0212CD9-4338-4AA8-8128-D753104DFF58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4F2561-2375-436C-B1A6-248E5DAD2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i="1" dirty="0"/>
              <a:t>合神心意的饒恕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4B2E8D-625A-4D71-978E-CCC41BA7D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601"/>
            <a:ext cx="10515600" cy="5084076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zh-HK" altLang="en-US" dirty="0">
                <a:solidFill>
                  <a:prstClr val="black"/>
                </a:solidFill>
              </a:rPr>
              <a:t>被冒犯的</a:t>
            </a:r>
          </a:p>
          <a:p>
            <a:pPr lvl="1" indent="-3397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solidFill>
                  <a:prstClr val="black"/>
                </a:solidFill>
              </a:rPr>
              <a:t>要有饒恕的心</a:t>
            </a:r>
            <a:endParaRPr lang="en-US" altLang="zh-TW" dirty="0">
              <a:solidFill>
                <a:prstClr val="black"/>
              </a:solidFill>
            </a:endParaRPr>
          </a:p>
          <a:p>
            <a:pPr lvl="1" indent="-3397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solidFill>
                  <a:prstClr val="black"/>
                </a:solidFill>
              </a:rPr>
              <a:t>這不是一個信心多或少的問題</a:t>
            </a:r>
            <a:endParaRPr lang="en-US" altLang="zh-TW" dirty="0">
              <a:solidFill>
                <a:prstClr val="black"/>
              </a:solidFill>
            </a:endParaRPr>
          </a:p>
          <a:p>
            <a:pPr lvl="1" indent="-3397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solidFill>
                  <a:prstClr val="black"/>
                </a:solidFill>
              </a:rPr>
              <a:t>而是要順服</a:t>
            </a:r>
          </a:p>
          <a:p>
            <a:pPr>
              <a:lnSpc>
                <a:spcPct val="108000"/>
              </a:lnSpc>
              <a:spcBef>
                <a:spcPts val="600"/>
              </a:spcBef>
            </a:pPr>
            <a:endParaRPr lang="en-US" altLang="zh-TW" dirty="0">
              <a:solidFill>
                <a:prstClr val="black"/>
              </a:solidFill>
            </a:endParaRPr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zh-TW" altLang="en-US" dirty="0">
                <a:solidFill>
                  <a:prstClr val="black"/>
                </a:solidFill>
              </a:rPr>
              <a:t>冒犯人的</a:t>
            </a:r>
          </a:p>
          <a:p>
            <a:pPr lvl="1" indent="-3397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solidFill>
                  <a:prstClr val="black"/>
                </a:solidFill>
              </a:rPr>
              <a:t>要有悔改的心</a:t>
            </a:r>
            <a:endParaRPr lang="en-US" altLang="zh-TW" dirty="0">
              <a:solidFill>
                <a:prstClr val="black"/>
              </a:solidFill>
            </a:endParaRPr>
          </a:p>
          <a:p>
            <a:pPr lvl="1" indent="-339725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solidFill>
                  <a:prstClr val="black"/>
                </a:solidFill>
              </a:rPr>
              <a:t>要有謙卑的心</a:t>
            </a:r>
          </a:p>
          <a:p>
            <a:pPr>
              <a:lnSpc>
                <a:spcPct val="108000"/>
              </a:lnSpc>
              <a:spcBef>
                <a:spcPts val="600"/>
              </a:spcBef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A1D25DD-D5F8-44E1-BF2F-074972A4D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1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DB1DA0EF-89F7-4395-B9DB-5DF3F3DA6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i="1" dirty="0" err="1">
                <a:latin typeface="新細明體" panose="02020500000000000000" pitchFamily="18" charset="-120"/>
                <a:ea typeface="新細明體" panose="02020500000000000000" pitchFamily="18" charset="-120"/>
              </a:rPr>
              <a:t>愛能遮蓋罪</a:t>
            </a:r>
            <a:endParaRPr lang="en-US" altLang="en-US" sz="3600" b="1" i="1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A3DA5B4C-ED75-4908-9E72-257C05ADD5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316210"/>
            <a:ext cx="10515600" cy="4940858"/>
          </a:xfrm>
        </p:spPr>
        <p:txBody>
          <a:bodyPr>
            <a:normAutofit lnSpcReduction="10000"/>
          </a:bodyPr>
          <a:lstStyle/>
          <a:p>
            <a:pPr marL="1600200" lvl="2" indent="-1600200">
              <a:lnSpc>
                <a:spcPct val="108000"/>
              </a:lnSpc>
              <a:spcBef>
                <a:spcPts val="1200"/>
              </a:spcBef>
              <a:buNone/>
              <a:tabLst>
                <a:tab pos="457200" algn="l"/>
              </a:tabLst>
            </a:pPr>
            <a:r>
              <a:rPr lang="en-US" altLang="en-US" sz="2400" dirty="0" err="1">
                <a:latin typeface="MingLiU_HKSCS" panose="02020500000000000000" pitchFamily="18" charset="-120"/>
                <a:ea typeface="MingLiU_HKSCS" panose="02020500000000000000" pitchFamily="18" charset="-120"/>
              </a:rPr>
              <a:t>彼前</a:t>
            </a:r>
            <a:r>
              <a:rPr lang="en-US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 4: 8 </a:t>
            </a:r>
            <a:r>
              <a:rPr lang="en-US" altLang="en-US" sz="24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「</a:t>
            </a:r>
            <a:r>
              <a:rPr lang="en-US" altLang="en-US" sz="2400" i="1" dirty="0" err="1">
                <a:latin typeface="MingLiU_HKSCS" panose="02020500000000000000" pitchFamily="18" charset="-120"/>
                <a:ea typeface="MingLiU_HKSCS" panose="02020500000000000000" pitchFamily="18" charset="-120"/>
              </a:rPr>
              <a:t>最重要的是要彼此切實相愛，因為愛能遮蓋許多的罪</a:t>
            </a:r>
            <a:r>
              <a:rPr lang="en-US" altLang="en-US" sz="24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。」</a:t>
            </a:r>
            <a:r>
              <a:rPr lang="en-US" altLang="zh-TW" sz="24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 </a:t>
            </a:r>
          </a:p>
          <a:p>
            <a:pPr marL="342900" lvl="2"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弟兄姐妹永遠不會是我們的敵人！</a:t>
            </a:r>
            <a:endParaRPr lang="en-US" altLang="zh-TW" sz="2400" dirty="0">
              <a:latin typeface="MingLiU_HKSCS" panose="02020500000000000000" pitchFamily="18" charset="-120"/>
              <a:ea typeface="MingLiU_HKSCS" panose="02020500000000000000" pitchFamily="18" charset="-120"/>
            </a:endParaRPr>
          </a:p>
          <a:p>
            <a:pPr marL="1600200" lvl="2" indent="-1600200">
              <a:lnSpc>
                <a:spcPct val="108000"/>
              </a:lnSpc>
              <a:spcBef>
                <a:spcPts val="1200"/>
              </a:spcBef>
              <a:buNone/>
              <a:tabLst>
                <a:tab pos="457200" algn="l"/>
              </a:tabLst>
            </a:pPr>
            <a:r>
              <a:rPr lang="en-US" altLang="en-US" sz="2400" dirty="0" err="1">
                <a:latin typeface="MingLiU_HKSCS" panose="02020500000000000000" pitchFamily="18" charset="-120"/>
                <a:ea typeface="MingLiU_HKSCS" panose="02020500000000000000" pitchFamily="18" charset="-120"/>
              </a:rPr>
              <a:t>箴言</a:t>
            </a:r>
            <a:r>
              <a:rPr lang="en-US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ea typeface="MingLiU_HKSCS" panose="02020500000000000000" pitchFamily="18" charset="-120"/>
                <a:cs typeface="Tahoma" panose="020B0604030504040204" pitchFamily="34" charset="0"/>
              </a:rPr>
              <a:t>10: 12 </a:t>
            </a:r>
            <a:r>
              <a:rPr lang="en-US" altLang="en-US" sz="2400" i="1" dirty="0">
                <a:latin typeface="MingLiU_HKSCS" panose="02020500000000000000" pitchFamily="18" charset="-120"/>
                <a:ea typeface="MingLiU_HKSCS" panose="02020500000000000000" pitchFamily="18" charset="-120"/>
                <a:cs typeface="Tahoma" panose="020B0604030504040204" pitchFamily="34" charset="0"/>
              </a:rPr>
              <a:t>「</a:t>
            </a:r>
            <a:r>
              <a:rPr lang="en-US" altLang="en-US" sz="2400" i="1" dirty="0" err="1">
                <a:latin typeface="MingLiU_HKSCS" panose="02020500000000000000" pitchFamily="18" charset="-120"/>
                <a:ea typeface="MingLiU_HKSCS" panose="02020500000000000000" pitchFamily="18" charset="-120"/>
                <a:cs typeface="Tahoma" panose="020B0604030504040204" pitchFamily="34" charset="0"/>
              </a:rPr>
              <a:t>恨能挑起紛爭，愛能遮掩一切過失</a:t>
            </a:r>
            <a:r>
              <a:rPr lang="en-US" altLang="en-US" sz="2400" i="1" dirty="0">
                <a:latin typeface="MingLiU_HKSCS" panose="02020500000000000000" pitchFamily="18" charset="-120"/>
                <a:ea typeface="MingLiU_HKSCS" panose="02020500000000000000" pitchFamily="18" charset="-120"/>
                <a:cs typeface="Tahoma" panose="020B0604030504040204" pitchFamily="34" charset="0"/>
              </a:rPr>
              <a:t>。」</a:t>
            </a:r>
          </a:p>
          <a:p>
            <a:pPr marL="1600200" lvl="2" indent="-1600200">
              <a:lnSpc>
                <a:spcPct val="108000"/>
              </a:lnSpc>
              <a:spcBef>
                <a:spcPts val="1200"/>
              </a:spcBef>
              <a:buNone/>
              <a:tabLst>
                <a:tab pos="457200" algn="l"/>
              </a:tabLst>
            </a:pPr>
            <a:r>
              <a:rPr lang="en-US" altLang="en-US" sz="2400" dirty="0" err="1">
                <a:latin typeface="Calibri" panose="020F0502020204030204" pitchFamily="34" charset="0"/>
                <a:ea typeface="MingLiU_HKSCS" panose="02020500000000000000" pitchFamily="18" charset="-120"/>
              </a:rPr>
              <a:t>箴言</a:t>
            </a:r>
            <a:r>
              <a:rPr lang="en-US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 17: 9 </a:t>
            </a:r>
            <a:r>
              <a:rPr lang="en-US" altLang="en-US" sz="2400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</a:t>
            </a:r>
            <a:r>
              <a:rPr lang="en-US" altLang="en-US" sz="2400" i="1" dirty="0" err="1">
                <a:latin typeface="Calibri" panose="020F0502020204030204" pitchFamily="34" charset="0"/>
                <a:ea typeface="MingLiU_HKSCS" panose="02020500000000000000" pitchFamily="18" charset="-120"/>
              </a:rPr>
              <a:t>遮掩別人過犯的，得到人的喜愛；屢次提起別人過錯的，離間親密的朋友</a:t>
            </a:r>
            <a:r>
              <a:rPr lang="en-US" altLang="en-US" sz="2400" i="1" dirty="0">
                <a:latin typeface="Calibri" panose="020F0502020204030204" pitchFamily="34" charset="0"/>
                <a:ea typeface="MingLiU_HKSCS" panose="02020500000000000000" pitchFamily="18" charset="-120"/>
              </a:rPr>
              <a:t>。」 </a:t>
            </a:r>
          </a:p>
          <a:p>
            <a:pPr marL="0" lvl="2" indent="0">
              <a:lnSpc>
                <a:spcPct val="108000"/>
              </a:lnSpc>
              <a:spcBef>
                <a:spcPts val="1200"/>
              </a:spcBef>
              <a:buNone/>
              <a:tabLst>
                <a:tab pos="457200" algn="l"/>
              </a:tabLst>
            </a:pPr>
            <a:endParaRPr lang="en-US" altLang="zh-TW" sz="1600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0" lvl="2" indent="0">
              <a:lnSpc>
                <a:spcPct val="108000"/>
              </a:lnSpc>
              <a:spcBef>
                <a:spcPts val="1200"/>
              </a:spcBef>
              <a:buNone/>
              <a:tabLst>
                <a:tab pos="457200" algn="l"/>
              </a:tabLst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是否需要尋求饒恕的考慮：</a:t>
            </a:r>
            <a:endParaRPr lang="en-US" altLang="zh-TW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342900"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這項冒犯是否會破壞了彼此之間的團契</a:t>
            </a:r>
            <a:r>
              <a:rPr lang="en-US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，</a:t>
            </a: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導致不和諧？ </a:t>
            </a:r>
            <a:r>
              <a:rPr lang="zh-TW" altLang="en-US" sz="2400" i="1" dirty="0">
                <a:latin typeface="Calibri" panose="020F0502020204030204" pitchFamily="34" charset="0"/>
                <a:ea typeface="MingLiU_HKSCS" panose="02020500000000000000" pitchFamily="18" charset="-120"/>
              </a:rPr>
              <a:t>請說實話！</a:t>
            </a:r>
            <a:endParaRPr lang="en-US" altLang="en-US" sz="2400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342900"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除了你以外，有沒有其他人受傷害？</a:t>
            </a:r>
            <a:endParaRPr lang="en-US" altLang="en-US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342900"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神的聲譽受到損害嗎？</a:t>
            </a:r>
            <a:endParaRPr lang="en-US" altLang="en-US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xmlns="" id="{910D173B-FF58-44E5-B81C-E06CE4C00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B90992-40D7-4F28-92D0-02733BB0250B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2A4D81-5491-4871-81E8-B17BF07EE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5837"/>
          </a:xfrm>
        </p:spPr>
        <p:txBody>
          <a:bodyPr>
            <a:normAutofit/>
          </a:bodyPr>
          <a:lstStyle/>
          <a:p>
            <a:r>
              <a:rPr lang="en-US" sz="3600" b="1" i="1" dirty="0"/>
              <a:t>Corrie ten Boom </a:t>
            </a:r>
            <a:r>
              <a:rPr lang="zh-HK" altLang="en-US" sz="3600" b="1" i="1" dirty="0"/>
              <a:t>的經歷</a:t>
            </a:r>
            <a:endParaRPr lang="en-US" sz="3600" b="1" i="1" dirty="0"/>
          </a:p>
        </p:txBody>
      </p:sp>
      <p:pic>
        <p:nvPicPr>
          <p:cNvPr id="5" name="Content Placeholder 4" descr="A person posing for the camera&#10;&#10;Description automatically generated">
            <a:extLst>
              <a:ext uri="{FF2B5EF4-FFF2-40B4-BE49-F238E27FC236}">
                <a16:creationId xmlns:a16="http://schemas.microsoft.com/office/drawing/2014/main" xmlns="" id="{49686F34-5D8B-442E-AF62-D6D41E3B454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3" r="20497"/>
          <a:stretch/>
        </p:blipFill>
        <p:spPr>
          <a:xfrm>
            <a:off x="9082217" y="365125"/>
            <a:ext cx="2706130" cy="2492673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DC05F0F-51F4-47AB-B092-18BD7AB8C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178020"/>
            <a:ext cx="7675179" cy="2869323"/>
          </a:xfrm>
        </p:spPr>
        <p:txBody>
          <a:bodyPr>
            <a:normAutofit lnSpcReduction="10000"/>
          </a:bodyPr>
          <a:lstStyle/>
          <a:p>
            <a:pPr>
              <a:lnSpc>
                <a:spcPct val="118000"/>
              </a:lnSpc>
              <a:spcBef>
                <a:spcPts val="600"/>
              </a:spcBef>
            </a:pPr>
            <a:r>
              <a:rPr lang="en-US" altLang="zh-HK" sz="2000" dirty="0"/>
              <a:t>Corrie </a:t>
            </a:r>
            <a:r>
              <a:rPr lang="zh-HK" altLang="en-US" sz="2000" dirty="0"/>
              <a:t>是 </a:t>
            </a:r>
            <a:r>
              <a:rPr lang="en-US" sz="2000" dirty="0"/>
              <a:t>The Hiding Place </a:t>
            </a:r>
            <a:r>
              <a:rPr lang="zh-HK" altLang="en-US" sz="2000" dirty="0"/>
              <a:t>一書的作者</a:t>
            </a:r>
            <a:endParaRPr lang="en-US" altLang="zh-HK" sz="2000" dirty="0"/>
          </a:p>
          <a:p>
            <a:pPr>
              <a:lnSpc>
                <a:spcPct val="118000"/>
              </a:lnSpc>
              <a:spcBef>
                <a:spcPts val="600"/>
              </a:spcBef>
            </a:pPr>
            <a:r>
              <a:rPr lang="zh-TW" altLang="en-US" sz="2000" dirty="0"/>
              <a:t>在第二次世界大戰期間，當納粹黨佔領荷蘭時，她將猶太人藏在她的家中</a:t>
            </a:r>
            <a:endParaRPr lang="en-US" altLang="zh-TW" sz="2000" dirty="0"/>
          </a:p>
          <a:p>
            <a:pPr>
              <a:lnSpc>
                <a:spcPct val="118000"/>
              </a:lnSpc>
              <a:spcBef>
                <a:spcPts val="600"/>
              </a:spcBef>
            </a:pPr>
            <a:r>
              <a:rPr lang="zh-TW" altLang="en-US" sz="2000" dirty="0"/>
              <a:t>結果她和她的姐姐 </a:t>
            </a:r>
            <a:r>
              <a:rPr lang="en-US" altLang="zh-TW" sz="2000" dirty="0"/>
              <a:t>Betsie </a:t>
            </a:r>
            <a:r>
              <a:rPr lang="zh-TW" altLang="en-US" sz="2000" dirty="0"/>
              <a:t>被捕，並被送往集中營</a:t>
            </a:r>
            <a:endParaRPr lang="en-US" altLang="zh-TW" sz="2000" dirty="0"/>
          </a:p>
          <a:p>
            <a:pPr>
              <a:lnSpc>
                <a:spcPct val="118000"/>
              </a:lnSpc>
              <a:spcBef>
                <a:spcPts val="600"/>
              </a:spcBef>
            </a:pPr>
            <a:r>
              <a:rPr lang="zh-TW" altLang="en-US" sz="2000" dirty="0"/>
              <a:t>戰爭結束後，在 </a:t>
            </a:r>
            <a:r>
              <a:rPr lang="en-US" altLang="zh-TW" sz="2000" dirty="0"/>
              <a:t>1947 </a:t>
            </a:r>
            <a:r>
              <a:rPr lang="zh-TW" altLang="en-US" sz="2000" dirty="0"/>
              <a:t>年，她從荷蘭去到戰敗的德國，在一所教堂裡傳講「神饒恕」的信息，這正是他們需要的一個信息</a:t>
            </a:r>
          </a:p>
          <a:p>
            <a:pPr>
              <a:lnSpc>
                <a:spcPct val="118000"/>
              </a:lnSpc>
              <a:spcBef>
                <a:spcPts val="600"/>
              </a:spcBef>
            </a:pPr>
            <a:r>
              <a:rPr lang="en-US" altLang="zh-TW" sz="2000" dirty="0"/>
              <a:t>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DCE87E-8B54-4960-AEE4-501D0377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15</a:t>
            </a:fld>
            <a:endParaRPr lang="en-US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xmlns="" id="{17C2E9F3-A82E-4493-BDF2-53F1061B5787}"/>
              </a:ext>
            </a:extLst>
          </p:cNvPr>
          <p:cNvSpPr txBox="1">
            <a:spLocks/>
          </p:cNvSpPr>
          <p:nvPr/>
        </p:nvSpPr>
        <p:spPr>
          <a:xfrm>
            <a:off x="838198" y="3457899"/>
            <a:ext cx="10660120" cy="3263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zh-TW" altLang="en-US" sz="2000" dirty="0"/>
              <a:t>會後，一名以前是集中營的守衛來到她面前，伸出手，請求她饒恕</a:t>
            </a:r>
            <a:endParaRPr lang="en-US" altLang="zh-TW" sz="2000" dirty="0"/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zh-TW" altLang="en-US" sz="2000" dirty="0"/>
              <a:t>她認得這名守衛，一瞬間，她想起了這名守衛如何在集中營中羞辱了她和她的姐姐，以及她的姐姐因為環境惡劣和缺乏醫護而在那裡去世</a:t>
            </a:r>
            <a:endParaRPr lang="en-US" altLang="zh-TW" sz="2000" dirty="0"/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zh-TW" altLang="en-US" sz="2000" dirty="0"/>
              <a:t>這名守衛說：他已成為基督徒，知道神已經饒恕了他以往所做的殘酷事情，希望 </a:t>
            </a:r>
            <a:r>
              <a:rPr lang="en-US" altLang="zh-TW" sz="2000" dirty="0"/>
              <a:t>Corrie </a:t>
            </a:r>
            <a:r>
              <a:rPr lang="zh-HK" altLang="en-US" sz="2000" dirty="0"/>
              <a:t>也能</a:t>
            </a:r>
            <a:r>
              <a:rPr lang="zh-TW" altLang="en-US" sz="2000" dirty="0"/>
              <a:t>饒恕他</a:t>
            </a:r>
            <a:endParaRPr lang="en-US" altLang="zh-TW" sz="2000" dirty="0"/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en-US" altLang="zh-TW" sz="2000" dirty="0"/>
              <a:t>Corrie </a:t>
            </a:r>
            <a:r>
              <a:rPr lang="zh-TW" altLang="en-US" sz="2000" dirty="0"/>
              <a:t>不想饒恕他，她也沒辦法以自己的力量去饒恕他</a:t>
            </a:r>
            <a:endParaRPr lang="en-US" altLang="zh-TW" sz="2000" dirty="0"/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zh-TW" altLang="en-US" sz="2000" dirty="0"/>
              <a:t>但她願意順服神，她默禱：「耶穌，幫助我！我可以舉起我的手</a:t>
            </a:r>
            <a:r>
              <a:rPr lang="en-US" altLang="zh-TW" sz="20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…</a:t>
            </a:r>
            <a:r>
              <a:rPr lang="zh-TW" altLang="en-US" sz="20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」</a:t>
            </a:r>
            <a:endParaRPr lang="en-US" altLang="zh-TW" sz="2000" dirty="0">
              <a:latin typeface="MingLiU_HKSCS" panose="02020500000000000000" pitchFamily="18" charset="-120"/>
              <a:ea typeface="MingLiU_HKSCS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zh-TW" altLang="en-US" sz="20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結果，不可思議的事發生了：一股饒恕及醫治的暖流</a:t>
            </a:r>
            <a:r>
              <a:rPr lang="zh-TW" altLang="en-US" sz="2000" dirty="0"/>
              <a:t>，</a:t>
            </a:r>
            <a:r>
              <a:rPr lang="zh-TW" altLang="en-US" sz="20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從他們握著的手流到她的整個身體</a:t>
            </a:r>
            <a:r>
              <a:rPr lang="en-US" altLang="zh-TW" sz="20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…</a:t>
            </a:r>
            <a:endParaRPr lang="en-US" sz="2000" dirty="0">
              <a:latin typeface="MingLiU_HKSCS" panose="02020500000000000000" pitchFamily="18" charset="-120"/>
              <a:ea typeface="MingLiU_HKSCS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370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1BD537-EB76-4286-8D21-4DE76B1D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3600" b="1" i="1" dirty="0"/>
              <a:t>耶穌的榜樣與命令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948C96-1B04-47B4-A12E-45DA2D0D5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222"/>
            <a:ext cx="10515600" cy="4936742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HK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主</a:t>
            </a: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耶穌在十字架上所成就的</a:t>
            </a:r>
            <a:endParaRPr lang="en-US" altLang="zh-TW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568325" lvl="1" indent="-279400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使我們可以得到神的饒恕</a:t>
            </a:r>
            <a:endParaRPr lang="en-US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568325" lvl="1" indent="-279400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也使我們可以彼此饒恕</a:t>
            </a:r>
            <a:endParaRPr lang="en-US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568325" lvl="1" indent="-279400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事實上，這是一個命令，也是一個警告：</a:t>
            </a:r>
            <a:endParaRPr lang="en-US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174875" lvl="1" indent="-1433513">
              <a:lnSpc>
                <a:spcPct val="108000"/>
              </a:lnSpc>
              <a:spcBef>
                <a:spcPts val="600"/>
              </a:spcBef>
              <a:buNone/>
            </a:pPr>
            <a:r>
              <a:rPr lang="zh-HK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太</a:t>
            </a:r>
            <a:r>
              <a:rPr 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 6: 14-15 </a:t>
            </a:r>
            <a:r>
              <a:rPr lang="en-US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</a:t>
            </a:r>
            <a:r>
              <a:rPr lang="en-US" altLang="zh-TW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14 </a:t>
            </a:r>
            <a:r>
              <a:rPr lang="zh-TW" altLang="en-US" i="1" dirty="0">
                <a:latin typeface="Calibri" panose="020F0502020204030204" pitchFamily="34" charset="0"/>
                <a:ea typeface="MingLiU_HKSCS" panose="02020500000000000000" pitchFamily="18" charset="-120"/>
              </a:rPr>
              <a:t>如果你們饒恕別人的過犯，你們的天父也必饒恕你們。 </a:t>
            </a:r>
            <a:r>
              <a:rPr lang="en-US" altLang="zh-TW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15 </a:t>
            </a:r>
            <a:r>
              <a:rPr lang="zh-TW" altLang="en-US" i="1" dirty="0">
                <a:latin typeface="Calibri" panose="020F0502020204030204" pitchFamily="34" charset="0"/>
                <a:ea typeface="MingLiU_HKSCS" panose="02020500000000000000" pitchFamily="18" charset="-120"/>
              </a:rPr>
              <a:t>如果你們不饒恕別人，你們的父也必不饒恕你們的過犯。」</a:t>
            </a:r>
            <a:endParaRPr lang="en-US" altLang="zh-TW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28600" lvl="1">
              <a:lnSpc>
                <a:spcPct val="108000"/>
              </a:lnSpc>
              <a:spcBef>
                <a:spcPts val="1200"/>
              </a:spcBef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父神已經為我們作出了最好的安排，耶穌已經為我們付上了最大的代價</a:t>
            </a:r>
            <a:endParaRPr lang="en-US" altLang="zh-TW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568325" lvl="2" indent="-280988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今天你有什麼問題，使你不能尋求寬恕，或寬恕其他人呢？</a:t>
            </a:r>
            <a:endParaRPr lang="en-US" altLang="zh-TW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568325" lvl="2" indent="-280988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請記住：我們受造是為了榮耀神！</a:t>
            </a:r>
            <a:endParaRPr lang="en-US" altLang="zh-TW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657E9F0-5600-414C-82F1-9BC71A95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8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005290-2E6D-4FA9-B024-2C2D51F69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i="1" dirty="0"/>
              <a:t>神的話語、人的話語、魔鬼的話語 </a:t>
            </a:r>
            <a:r>
              <a:rPr lang="en-US" altLang="zh-TW" sz="3600" b="1" i="1" dirty="0"/>
              <a:t>— </a:t>
            </a:r>
            <a:r>
              <a:rPr lang="zh-TW" altLang="en-US" sz="3600" b="1" i="1" dirty="0"/>
              <a:t>創 </a:t>
            </a:r>
            <a:r>
              <a:rPr lang="en-US" altLang="zh-TW" sz="3600" b="1" i="1" dirty="0"/>
              <a:t>3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F7E42B-CD6F-4D8E-9BCA-353D87BCC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491"/>
            <a:ext cx="10515600" cy="5275682"/>
          </a:xfrm>
        </p:spPr>
        <p:txBody>
          <a:bodyPr>
            <a:noAutofit/>
          </a:bodyPr>
          <a:lstStyle/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000" b="1" dirty="0"/>
              <a:t>創 </a:t>
            </a:r>
            <a:r>
              <a:rPr lang="en-US" altLang="zh-TW" sz="2000" b="1" dirty="0"/>
              <a:t>1:</a:t>
            </a:r>
            <a:r>
              <a:rPr lang="zh-TW" altLang="en-US" sz="2000" b="1" dirty="0"/>
              <a:t> </a:t>
            </a:r>
            <a:r>
              <a:rPr lang="en-US" altLang="zh-TW" sz="2000" b="1" dirty="0"/>
              <a:t>26-27</a:t>
            </a:r>
            <a:r>
              <a:rPr lang="en-US" altLang="zh-TW" sz="2000" b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 — </a:t>
            </a:r>
            <a:r>
              <a:rPr lang="zh-TW" altLang="en-US" sz="2000" b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神</a:t>
            </a:r>
            <a:r>
              <a:rPr lang="zh-TW" altLang="en-US" sz="2000" b="1" dirty="0"/>
              <a:t>照著自己的形象樣式造人</a:t>
            </a:r>
            <a:endParaRPr lang="en-US" altLang="zh-TW" sz="2000" b="1" dirty="0"/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人有語言能力，可以與神溝通、可以聽神的吩咐</a:t>
            </a:r>
            <a:endParaRPr lang="en-US" altLang="zh-TW" sz="2000" b="1" dirty="0"/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000" b="1" dirty="0"/>
              <a:t>創 </a:t>
            </a:r>
            <a:r>
              <a:rPr lang="en-US" altLang="zh-TW" sz="2000" b="1" dirty="0"/>
              <a:t>1-2</a:t>
            </a:r>
            <a:r>
              <a:rPr lang="en-US" altLang="zh-TW" sz="2000" b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 — </a:t>
            </a:r>
            <a:r>
              <a:rPr lang="zh-TW" altLang="en-US" sz="2000" b="1" dirty="0"/>
              <a:t>神所創造的世界是完美的</a:t>
            </a:r>
            <a:endParaRPr lang="en-US" altLang="zh-TW" sz="2000" b="1" dirty="0"/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神、人有親密的溝通</a:t>
            </a:r>
            <a:endParaRPr lang="en-US" altLang="zh-TW" sz="2000" b="1" dirty="0"/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000" b="1" dirty="0"/>
              <a:t>創 </a:t>
            </a:r>
            <a:r>
              <a:rPr lang="en-US" altLang="zh-TW" sz="2000" b="1" dirty="0"/>
              <a:t>3</a:t>
            </a:r>
            <a:r>
              <a:rPr lang="en-US" altLang="zh-TW" sz="2000" b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 — </a:t>
            </a:r>
            <a:r>
              <a:rPr lang="zh-TW" altLang="en-US" sz="2000" b="1" dirty="0"/>
              <a:t>世界上多了一個聲音</a:t>
            </a:r>
            <a:endParaRPr lang="en-US" altLang="zh-TW" sz="2000" b="1" dirty="0"/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魔鬼引誘人去：</a:t>
            </a:r>
            <a:endParaRPr lang="en-US" altLang="zh-TW" sz="2000" b="1" dirty="0"/>
          </a:p>
          <a:p>
            <a:pPr lvl="2">
              <a:lnSpc>
                <a:spcPct val="108000"/>
              </a:lnSpc>
              <a:spcBef>
                <a:spcPts val="300"/>
              </a:spcBef>
            </a:pPr>
            <a:r>
              <a:rPr lang="zh-TW" altLang="en-US" b="1" dirty="0"/>
              <a:t>懷疑神的命令及動機</a:t>
            </a:r>
            <a:endParaRPr lang="en-US" altLang="zh-TW" b="1" dirty="0"/>
          </a:p>
          <a:p>
            <a:pPr lvl="2">
              <a:lnSpc>
                <a:spcPct val="108000"/>
              </a:lnSpc>
              <a:spcBef>
                <a:spcPts val="300"/>
              </a:spcBef>
            </a:pPr>
            <a:r>
              <a:rPr lang="zh-TW" altLang="en-US" b="1" dirty="0"/>
              <a:t>違背神的命令</a:t>
            </a:r>
            <a:endParaRPr lang="en-US" altLang="zh-TW" b="1" dirty="0"/>
          </a:p>
          <a:p>
            <a:pPr lvl="2">
              <a:lnSpc>
                <a:spcPct val="108000"/>
              </a:lnSpc>
              <a:spcBef>
                <a:spcPts val="300"/>
              </a:spcBef>
            </a:pPr>
            <a:r>
              <a:rPr lang="zh-TW" altLang="en-US" b="1" dirty="0"/>
              <a:t>憑己意去分別善惡，以自我為中心</a:t>
            </a: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000" b="1" dirty="0"/>
              <a:t>今日，這個仍然是我們所面對的挑戰：怎樣去分辨神的聲音</a:t>
            </a:r>
            <a:endParaRPr lang="en-US" altLang="zh-TW" sz="2000" b="1" dirty="0"/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不能依靠我們自己的理性或分辨能力，需要依靠神的話語去分辨</a:t>
            </a:r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沒有中間立場：所有思想、意念，不符合神的，就是違背神</a:t>
            </a:r>
            <a:endParaRPr lang="en-US" altLang="zh-TW" sz="2000" b="1" dirty="0"/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林前 </a:t>
            </a:r>
            <a:r>
              <a:rPr lang="en-US" altLang="zh-TW" sz="2000" b="1" dirty="0"/>
              <a:t>10: 31</a:t>
            </a:r>
            <a:r>
              <a:rPr lang="zh-TW" altLang="en-US" sz="2000" b="1" i="1" dirty="0"/>
              <a:t>「所以，你們或吃喝，或作甚麼，一切都要</a:t>
            </a:r>
            <a:r>
              <a:rPr lang="zh-TW" altLang="en-US" sz="2000" b="1" i="1" u="sng" dirty="0"/>
              <a:t>為神的榮耀</a:t>
            </a:r>
            <a:r>
              <a:rPr lang="zh-TW" altLang="en-US" sz="2000" b="1" i="1" dirty="0"/>
              <a:t>而行。」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B9A2267-2FA9-4726-A642-A19A24F32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8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131848-5AF5-4241-B4D8-BC6603F18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i="1" dirty="0"/>
              <a:t>饒恕的兩面：求饒恕與饒恕人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BE699-47D1-4DBB-A6A7-9199652A2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4"/>
            <a:ext cx="10515600" cy="5096561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b="1" dirty="0">
                <a:latin typeface="Calibri" panose="020F0502020204030204" pitchFamily="34" charset="0"/>
                <a:ea typeface="MingLiU_HKSCS" panose="02020500000000000000" pitchFamily="18" charset="-120"/>
              </a:rPr>
              <a:t>人違背神之後的特徵：以自我為中心</a:t>
            </a:r>
            <a:endParaRPr lang="en-US" altLang="zh-TW" sz="24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30238" lvl="1" indent="-290513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000" b="1" dirty="0">
                <a:latin typeface="Calibri" panose="020F0502020204030204" pitchFamily="34" charset="0"/>
                <a:ea typeface="MingLiU_HKSCS" panose="02020500000000000000" pitchFamily="18" charset="-120"/>
              </a:rPr>
              <a:t>人神關係的破裂，亦帶來人際之間關係的衝突</a:t>
            </a:r>
            <a:endParaRPr lang="en-US" altLang="zh-TW" sz="20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966788" lvl="2" indent="-288925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今日我們除了很多時冒犯神，也經常冒犯其他人，以致更多得罪神</a:t>
            </a:r>
            <a:endParaRPr lang="en-US" altLang="zh-TW" b="1" dirty="0">
              <a:latin typeface="MingLiU_HKSCS" panose="02020500000000000000" pitchFamily="18" charset="-120"/>
              <a:ea typeface="MingLiU_HKSCS" panose="02020500000000000000" pitchFamily="18" charset="-120"/>
            </a:endParaRPr>
          </a:p>
          <a:p>
            <a:pPr marL="630238" lvl="1" indent="-290513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000" b="1" dirty="0">
                <a:latin typeface="Calibri" panose="020F0502020204030204" pitchFamily="34" charset="0"/>
                <a:ea typeface="MingLiU_HKSCS" panose="02020500000000000000" pitchFamily="18" charset="-120"/>
              </a:rPr>
              <a:t>神對這個困局的解決方法：「悔改」與「饒恕」</a:t>
            </a:r>
            <a:endParaRPr lang="en-US" altLang="zh-TW" sz="20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30238" lvl="1" indent="-290513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000" b="1" dirty="0">
                <a:latin typeface="Calibri" panose="020F0502020204030204" pitchFamily="34" charset="0"/>
                <a:ea typeface="MingLiU_HKSCS" panose="02020500000000000000" pitchFamily="18" charset="-120"/>
              </a:rPr>
              <a:t>同樣，人際之間的衝突，都是以悔改與饒恕來解決</a:t>
            </a:r>
            <a:endParaRPr lang="en-US" altLang="zh-TW" sz="20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b="1" dirty="0">
                <a:latin typeface="Calibri" panose="020F0502020204030204" pitchFamily="34" charset="0"/>
                <a:ea typeface="MingLiU_HKSCS" panose="02020500000000000000" pitchFamily="18" charset="-120"/>
              </a:rPr>
              <a:t>饒恕涉及兩方面：</a:t>
            </a:r>
            <a:endParaRPr lang="en-US" altLang="zh-TW" sz="20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2625" lvl="1" indent="-341313">
              <a:lnSpc>
                <a:spcPct val="108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TW" altLang="en-US" sz="2000" b="1" dirty="0">
                <a:latin typeface="Calibri" panose="020F0502020204030204" pitchFamily="34" charset="0"/>
                <a:ea typeface="MingLiU_HKSCS" panose="02020500000000000000" pitchFamily="18" charset="-120"/>
              </a:rPr>
              <a:t>一方面是冒犯者</a:t>
            </a:r>
            <a:endParaRPr lang="en-US" altLang="zh-TW" sz="20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1030288" lvl="2" indent="-284163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冒犯者需要「悔改」及「懇求饒恕」</a:t>
            </a:r>
            <a:endParaRPr lang="en-US" altLang="zh-TW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2625" lvl="1" indent="-341313">
              <a:lnSpc>
                <a:spcPct val="108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TW" altLang="en-US" sz="2000" b="1" dirty="0">
                <a:latin typeface="Calibri" panose="020F0502020204030204" pitchFamily="34" charset="0"/>
                <a:ea typeface="MingLiU_HKSCS" panose="02020500000000000000" pitchFamily="18" charset="-120"/>
              </a:rPr>
              <a:t>另一方面是被冒犯的</a:t>
            </a:r>
            <a:endParaRPr lang="en-US" altLang="zh-TW" sz="20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1030288" lvl="2" indent="-292100">
              <a:lnSpc>
                <a:spcPct val="10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被冒犯者需要「愛及包容」 、並且「饒恕」冒犯者</a:t>
            </a: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b="1" dirty="0">
                <a:latin typeface="Calibri" panose="020F0502020204030204" pitchFamily="34" charset="0"/>
                <a:ea typeface="MingLiU_HKSCS" panose="02020500000000000000" pitchFamily="18" charset="-120"/>
              </a:rPr>
              <a:t>在聖經中，「饒恕」以不同的方式出現</a:t>
            </a:r>
            <a:r>
              <a:rPr lang="zh-HK" altLang="en-US" sz="2400" b="1" dirty="0">
                <a:latin typeface="Calibri" panose="020F0502020204030204" pitchFamily="34" charset="0"/>
                <a:ea typeface="MingLiU_HKSCS" panose="02020500000000000000" pitchFamily="18" charset="-120"/>
              </a:rPr>
              <a:t>超過一百</a:t>
            </a:r>
            <a:r>
              <a:rPr lang="zh-TW" altLang="en-US" sz="2400" b="1" dirty="0">
                <a:latin typeface="Calibri" panose="020F0502020204030204" pitchFamily="34" charset="0"/>
                <a:ea typeface="MingLiU_HKSCS" panose="02020500000000000000" pitchFamily="18" charset="-120"/>
              </a:rPr>
              <a:t>次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BC1934-1BEF-41AE-A968-4EB3519E3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1DCD37-4702-4CF1-9CBF-9F31CEC4D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3600" b="1" i="1" dirty="0"/>
              <a:t>人的錯誤觀念與藉口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B8849B-C909-43BF-864D-04974B935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4876"/>
            <a:ext cx="10515600" cy="5405377"/>
          </a:xfrm>
        </p:spPr>
        <p:txBody>
          <a:bodyPr>
            <a:noAutofit/>
          </a:bodyPr>
          <a:lstStyle/>
          <a:p>
            <a:pPr>
              <a:lnSpc>
                <a:spcPct val="108000"/>
              </a:lnSpc>
              <a:spcBef>
                <a:spcPts val="600"/>
              </a:spcBef>
              <a:tabLst>
                <a:tab pos="1597025" algn="l"/>
              </a:tabLst>
            </a:pP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錯誤觀念：</a:t>
            </a:r>
            <a:r>
              <a:rPr lang="en-US" altLang="zh-HK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	”</a:t>
            </a:r>
            <a:r>
              <a:rPr 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Love means never having to say you are sorry” </a:t>
            </a: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「</a:t>
            </a: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愛就是永遠不必說對不起</a:t>
            </a: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」</a:t>
            </a:r>
            <a:endParaRPr lang="en-US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人的藉口：</a:t>
            </a:r>
          </a:p>
          <a:p>
            <a:pPr marL="682625" lvl="1" indent="-341313">
              <a:lnSpc>
                <a:spcPct val="108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不肯求人寬恕 </a:t>
            </a:r>
            <a:r>
              <a:rPr lang="en-US" altLang="zh-HK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— </a:t>
            </a:r>
          </a:p>
          <a:p>
            <a:pPr marL="1030288" lvl="2" indent="-280988">
              <a:lnSpc>
                <a:spcPct val="108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zh-HK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等一下，</a:t>
            </a: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我還沒有準備好</a:t>
            </a:r>
            <a:r>
              <a:rPr lang="zh-HK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，先讓時間把它沖淡罷</a:t>
            </a:r>
            <a:endParaRPr lang="en-US" altLang="zh-HK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1030288" lvl="2" indent="-280988">
              <a:lnSpc>
                <a:spcPct val="108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他也有錯，他要先向我道歉</a:t>
            </a:r>
            <a:endParaRPr lang="en-US" altLang="zh-TW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1030288" lvl="2" indent="-280988">
              <a:lnSpc>
                <a:spcPct val="108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他曾經（十幾年前）對我不好，我比他好</a:t>
            </a:r>
            <a:r>
              <a:rPr lang="en-US" altLang="zh-TW" dirty="0">
                <a:latin typeface="Calibri" panose="020F0502020204030204" pitchFamily="34" charset="0"/>
                <a:ea typeface="MingLiU_HKSCS" panose="02020500000000000000" pitchFamily="18" charset="-120"/>
              </a:rPr>
              <a:t>…</a:t>
            </a:r>
            <a:endParaRPr lang="en-US" altLang="zh-HK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2625" lvl="1" indent="-341313">
              <a:lnSpc>
                <a:spcPct val="108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不肯寬恕別人 </a:t>
            </a:r>
            <a:r>
              <a:rPr lang="en-US" altLang="zh-HK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— </a:t>
            </a:r>
          </a:p>
          <a:p>
            <a:pPr marL="1030288" lvl="2" indent="-280988">
              <a:lnSpc>
                <a:spcPct val="108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zh-HK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等一下，我未嬲完</a:t>
            </a:r>
            <a:endParaRPr lang="en-US" altLang="zh-HK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1030288" lvl="2" indent="-280988">
              <a:lnSpc>
                <a:spcPct val="108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要</a:t>
            </a:r>
            <a:r>
              <a:rPr lang="zh-HK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讓他多受苦</a:t>
            </a: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，不能讓他受益</a:t>
            </a:r>
            <a:endParaRPr lang="en-US" altLang="zh-HK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根本原因：自我中心，驕傲，缺乏愛心，不愛神，不明白神的心意</a:t>
            </a:r>
            <a:endParaRPr lang="en-US" altLang="zh-HK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結果：人際之間的衝突</a:t>
            </a:r>
            <a:r>
              <a:rPr lang="zh-TW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不能得到解決</a:t>
            </a: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，引致</a:t>
            </a:r>
            <a:endParaRPr lang="en-US" altLang="zh-HK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2625" lvl="1" indent="-341313">
              <a:lnSpc>
                <a:spcPct val="108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人際關係破裂</a:t>
            </a:r>
            <a:endParaRPr lang="en-US" altLang="zh-HK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2625" lvl="1" indent="-341313">
              <a:lnSpc>
                <a:spcPct val="108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與神的關係出問題</a:t>
            </a:r>
            <a:endParaRPr lang="en-US" altLang="zh-HK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2625" lvl="1" indent="-341313">
              <a:lnSpc>
                <a:spcPct val="108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HK" altLang="en-US" sz="2000" dirty="0">
                <a:latin typeface="Calibri" panose="020F0502020204030204" pitchFamily="34" charset="0"/>
                <a:ea typeface="MingLiU_HKSCS" panose="02020500000000000000" pitchFamily="18" charset="-120"/>
              </a:rPr>
              <a:t>不能榮耀神</a:t>
            </a:r>
          </a:p>
          <a:p>
            <a:pPr>
              <a:lnSpc>
                <a:spcPct val="108000"/>
              </a:lnSpc>
              <a:spcBef>
                <a:spcPts val="600"/>
              </a:spcBef>
            </a:pPr>
            <a:endParaRPr lang="en-US" sz="20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F97D5D-2AAE-42EE-AFA7-9F0EBAA3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6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1E267257-EA65-4B52-9B57-8DDEDC21CE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2852"/>
            <a:ext cx="10515600" cy="771697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3600" b="1" i="1" dirty="0">
                <a:ea typeface="新細明體" panose="02020500000000000000" pitchFamily="18" charset="-120"/>
              </a:rPr>
              <a:t>什麼是饒恕？</a:t>
            </a:r>
            <a:endParaRPr lang="en-US" altLang="en-US" sz="3600" b="1" i="1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F8D100B1-3E0D-4D4D-AE41-2F12623A97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198" y="1134550"/>
            <a:ext cx="10931771" cy="5221800"/>
          </a:xfrm>
        </p:spPr>
        <p:txBody>
          <a:bodyPr>
            <a:normAutofit fontScale="85000" lnSpcReduction="10000"/>
          </a:bodyPr>
          <a:lstStyle/>
          <a:p>
            <a:pPr marL="234950" indent="-234950">
              <a:lnSpc>
                <a:spcPct val="128000"/>
              </a:lnSpc>
              <a:spcBef>
                <a:spcPts val="600"/>
              </a:spcBef>
            </a:pPr>
            <a:r>
              <a:rPr lang="zh-HK" altLang="en-US" sz="2600" dirty="0">
                <a:latin typeface="Calibri" panose="020F0502020204030204" pitchFamily="34" charset="0"/>
                <a:ea typeface="MingLiU_HKSCS" panose="02020500000000000000" pitchFamily="18" charset="-120"/>
              </a:rPr>
              <a:t>「饒恕」 </a:t>
            </a:r>
            <a:r>
              <a:rPr lang="el-GR" altLang="zh-HK" sz="2600" dirty="0">
                <a:latin typeface="Calibri" panose="020F0502020204030204" pitchFamily="34" charset="0"/>
                <a:ea typeface="MingLiU_HKSCS" panose="02020500000000000000" pitchFamily="18" charset="-120"/>
              </a:rPr>
              <a:t>ἀφίημι (</a:t>
            </a:r>
            <a:r>
              <a:rPr lang="en-US" altLang="zh-HK" sz="2600" dirty="0" err="1">
                <a:latin typeface="Calibri" panose="020F0502020204030204" pitchFamily="34" charset="0"/>
                <a:ea typeface="MingLiU_HKSCS" panose="02020500000000000000" pitchFamily="18" charset="-120"/>
              </a:rPr>
              <a:t>aphiémi</a:t>
            </a:r>
            <a:r>
              <a:rPr lang="en-US" altLang="zh-HK" sz="2600" dirty="0">
                <a:latin typeface="Calibri" panose="020F0502020204030204" pitchFamily="34" charset="0"/>
                <a:ea typeface="MingLiU_HKSCS" panose="02020500000000000000" pitchFamily="18" charset="-120"/>
              </a:rPr>
              <a:t>)</a:t>
            </a:r>
          </a:p>
          <a:p>
            <a:pPr lvl="1" indent="-333375">
              <a:lnSpc>
                <a:spcPct val="12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HK" altLang="en-US" sz="2600" dirty="0">
                <a:latin typeface="Calibri" panose="020F0502020204030204" pitchFamily="34" charset="0"/>
                <a:ea typeface="MingLiU_HKSCS" panose="02020500000000000000" pitchFamily="18" charset="-120"/>
              </a:rPr>
              <a:t>意思是「放開」、「釋放」</a:t>
            </a:r>
            <a:endParaRPr lang="en-US" altLang="en-US" sz="26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lvl="1" indent="-333375">
              <a:lnSpc>
                <a:spcPct val="12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600" dirty="0">
                <a:latin typeface="Calibri" panose="020F0502020204030204" pitchFamily="34" charset="0"/>
                <a:ea typeface="MingLiU_HKSCS" panose="02020500000000000000" pitchFamily="18" charset="-120"/>
              </a:rPr>
              <a:t>刪除冒犯者的罪（赦罪），取消他的虧欠（免債）</a:t>
            </a:r>
            <a:endParaRPr lang="en-US" altLang="zh-TW" sz="26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lvl="1" indent="-333375">
              <a:lnSpc>
                <a:spcPct val="12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TW" altLang="en-US" sz="2600" dirty="0">
                <a:latin typeface="Calibri" panose="020F0502020204030204" pitchFamily="34" charset="0"/>
                <a:ea typeface="MingLiU_HKSCS" panose="02020500000000000000" pitchFamily="18" charset="-120"/>
              </a:rPr>
              <a:t>主禱文，太 </a:t>
            </a:r>
            <a:r>
              <a:rPr lang="en-US" altLang="zh-TW" sz="2600" dirty="0">
                <a:latin typeface="Calibri" panose="020F0502020204030204" pitchFamily="34" charset="0"/>
                <a:ea typeface="MingLiU_HKSCS" panose="02020500000000000000" pitchFamily="18" charset="-120"/>
              </a:rPr>
              <a:t>6: 12  </a:t>
            </a:r>
          </a:p>
          <a:p>
            <a:pPr marL="914400" lvl="2">
              <a:lnSpc>
                <a:spcPct val="128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zh-HK" altLang="en-US" sz="22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新譯本</a:t>
            </a:r>
            <a:r>
              <a:rPr lang="en-US" altLang="en-US" sz="22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：</a:t>
            </a:r>
            <a:r>
              <a:rPr lang="en-US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「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赦免我們的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罪債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，好像我們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饒恕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了得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罪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我們的人；</a:t>
            </a:r>
            <a:r>
              <a:rPr lang="en-US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」</a:t>
            </a:r>
            <a:endParaRPr lang="en-US" altLang="zh-TW" sz="2200" i="1" dirty="0">
              <a:latin typeface="MingLiU_HKSCS" panose="02020500000000000000" pitchFamily="18" charset="-120"/>
              <a:ea typeface="MingLiU_HKSCS" panose="02020500000000000000" pitchFamily="18" charset="-120"/>
            </a:endParaRPr>
          </a:p>
          <a:p>
            <a:pPr marL="914400" lvl="2">
              <a:lnSpc>
                <a:spcPct val="128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zh-HK" altLang="en-US" sz="22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和合本</a:t>
            </a:r>
            <a:r>
              <a:rPr lang="en-US" altLang="en-US" sz="22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：</a:t>
            </a:r>
            <a:r>
              <a:rPr lang="en-US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「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免我們的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債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，如同我們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免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了人的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債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。</a:t>
            </a:r>
            <a:r>
              <a:rPr lang="en-US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」</a:t>
            </a:r>
            <a:endParaRPr lang="en-US" altLang="zh-TW" sz="2200" i="1" dirty="0">
              <a:latin typeface="MingLiU_HKSCS" panose="02020500000000000000" pitchFamily="18" charset="-120"/>
              <a:ea typeface="MingLiU_HKSCS" panose="02020500000000000000" pitchFamily="18" charset="-120"/>
            </a:endParaRPr>
          </a:p>
          <a:p>
            <a:pPr marL="914400" lvl="2">
              <a:lnSpc>
                <a:spcPct val="128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zh-TW" sz="2200" dirty="0">
                <a:latin typeface="Calibri" panose="020F0502020204030204" pitchFamily="34" charset="0"/>
                <a:ea typeface="MingLiU_HKSCS" panose="02020500000000000000" pitchFamily="18" charset="-120"/>
              </a:rPr>
              <a:t>ESV, NASB, NIV: </a:t>
            </a:r>
            <a:r>
              <a:rPr lang="en-US" altLang="en-US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”</a:t>
            </a:r>
            <a:r>
              <a:rPr lang="en-US" altLang="zh-TW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and forgive us our </a:t>
            </a:r>
            <a:r>
              <a:rPr lang="en-US" altLang="zh-TW" sz="2200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debts</a:t>
            </a:r>
            <a:r>
              <a:rPr lang="en-US" altLang="zh-TW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, as we also have </a:t>
            </a:r>
            <a:r>
              <a:rPr lang="en-US" altLang="zh-TW" sz="2200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forgiven our debtors</a:t>
            </a:r>
            <a:r>
              <a:rPr lang="en-US" altLang="zh-TW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.”</a:t>
            </a:r>
          </a:p>
          <a:p>
            <a:pPr lvl="1" indent="-333375">
              <a:lnSpc>
                <a:spcPct val="128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zh-HK" altLang="en-US" sz="2600" dirty="0">
                <a:latin typeface="Calibri" panose="020F0502020204030204" pitchFamily="34" charset="0"/>
                <a:ea typeface="MingLiU_HKSCS" panose="02020500000000000000" pitchFamily="18" charset="-120"/>
              </a:rPr>
              <a:t>主禱文，路</a:t>
            </a:r>
            <a:r>
              <a:rPr lang="en-US" altLang="en-US" sz="2600" dirty="0">
                <a:latin typeface="Calibri" panose="020F0502020204030204" pitchFamily="34" charset="0"/>
                <a:ea typeface="MingLiU_HKSCS" panose="02020500000000000000" pitchFamily="18" charset="-120"/>
              </a:rPr>
              <a:t> 11: 4</a:t>
            </a:r>
          </a:p>
          <a:p>
            <a:pPr marL="914400" lvl="2">
              <a:lnSpc>
                <a:spcPct val="128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zh-HK" altLang="en-US" sz="22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新譯本</a:t>
            </a:r>
            <a:r>
              <a:rPr lang="en-US" altLang="en-US" sz="22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：</a:t>
            </a:r>
            <a:r>
              <a:rPr lang="en-US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「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赦免我們的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罪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，因為我們也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饒恕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所有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虧負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我們的人；</a:t>
            </a:r>
            <a:r>
              <a:rPr lang="en-US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」</a:t>
            </a:r>
          </a:p>
          <a:p>
            <a:pPr marL="914400" lvl="2">
              <a:lnSpc>
                <a:spcPct val="128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zh-HK" altLang="en-US" sz="22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和合本</a:t>
            </a:r>
            <a:r>
              <a:rPr lang="en-US" altLang="en-US" sz="22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：</a:t>
            </a:r>
            <a:r>
              <a:rPr lang="en-US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「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赦免我們的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罪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，因為我們也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赦免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凡</a:t>
            </a:r>
            <a:r>
              <a:rPr lang="zh-TW" altLang="en-US" sz="2200" i="1" u="sng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虧欠</a:t>
            </a:r>
            <a:r>
              <a:rPr lang="zh-TW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我們的人。</a:t>
            </a:r>
            <a:r>
              <a:rPr lang="en-US" altLang="en-US" sz="22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」</a:t>
            </a:r>
          </a:p>
          <a:p>
            <a:pPr marL="914400" lvl="2">
              <a:lnSpc>
                <a:spcPct val="128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ea typeface="MingLiU_HKSCS" panose="02020500000000000000" pitchFamily="18" charset="-120"/>
              </a:rPr>
              <a:t>ESV, NASB: </a:t>
            </a:r>
            <a:r>
              <a:rPr lang="en-US" altLang="en-US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”and forgive us our </a:t>
            </a:r>
            <a:r>
              <a:rPr lang="en-US" altLang="en-US" sz="2200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sins</a:t>
            </a:r>
            <a:r>
              <a:rPr lang="en-US" altLang="en-US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, for we ourselves (also) </a:t>
            </a:r>
            <a:r>
              <a:rPr lang="en-US" altLang="en-US" sz="2200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forgive</a:t>
            </a:r>
            <a:r>
              <a:rPr lang="en-US" altLang="en-US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 everyone who is </a:t>
            </a:r>
            <a:r>
              <a:rPr lang="en-US" altLang="en-US" sz="2200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indebted</a:t>
            </a:r>
            <a:r>
              <a:rPr lang="en-US" altLang="en-US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 to us.”</a:t>
            </a:r>
          </a:p>
          <a:p>
            <a:pPr marL="914400" lvl="2">
              <a:lnSpc>
                <a:spcPct val="128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ea typeface="MingLiU_HKSCS" panose="02020500000000000000" pitchFamily="18" charset="-120"/>
              </a:rPr>
              <a:t>NIV: </a:t>
            </a:r>
            <a:r>
              <a:rPr lang="en-US" altLang="en-US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”Forgive us our </a:t>
            </a:r>
            <a:r>
              <a:rPr lang="en-US" altLang="en-US" sz="2200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sins</a:t>
            </a:r>
            <a:r>
              <a:rPr lang="en-US" altLang="en-US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, for we also </a:t>
            </a:r>
            <a:r>
              <a:rPr lang="en-US" altLang="en-US" sz="2200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forgive</a:t>
            </a:r>
            <a:r>
              <a:rPr lang="en-US" altLang="en-US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 everyone who </a:t>
            </a:r>
            <a:r>
              <a:rPr lang="en-US" altLang="en-US" sz="2200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sins</a:t>
            </a:r>
            <a:r>
              <a:rPr lang="en-US" altLang="en-US" sz="2200" i="1" dirty="0">
                <a:latin typeface="Calibri" panose="020F0502020204030204" pitchFamily="34" charset="0"/>
                <a:ea typeface="MingLiU_HKSCS" panose="02020500000000000000" pitchFamily="18" charset="-120"/>
              </a:rPr>
              <a:t> against us.”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BB0E561D-B04D-4F2F-A2AF-82E3B98C0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DFD52F-3160-4D12-91F4-0100B1360158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1E267257-EA65-4B52-9B57-8DDEDC21CE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2852"/>
            <a:ext cx="10515600" cy="7716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3600" b="1" i="1" dirty="0"/>
              <a:t>合乎聖經的饒恕</a:t>
            </a:r>
            <a:endParaRPr lang="en-US" altLang="en-US" sz="3600" b="1" i="1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F8D100B1-3E0D-4D4D-AE41-2F12623A97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327354"/>
            <a:ext cx="10515600" cy="4849609"/>
          </a:xfrm>
        </p:spPr>
        <p:txBody>
          <a:bodyPr>
            <a:normAutofit/>
          </a:bodyPr>
          <a:lstStyle/>
          <a:p>
            <a:pPr marL="280988" indent="-280988">
              <a:lnSpc>
                <a:spcPct val="108000"/>
              </a:lnSpc>
              <a:spcBef>
                <a:spcPts val="1200"/>
              </a:spcBef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人際之間的饒恕是仿照神的饒恕 </a:t>
            </a:r>
            <a:endParaRPr lang="en-US" altLang="zh-TW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79450" lvl="1" indent="-342900">
              <a:lnSpc>
                <a:spcPct val="108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西 </a:t>
            </a:r>
            <a:r>
              <a:rPr lang="en-US" altLang="zh-TW" dirty="0">
                <a:latin typeface="Calibri" panose="020F0502020204030204" pitchFamily="34" charset="0"/>
                <a:ea typeface="MingLiU_HKSCS" panose="02020500000000000000" pitchFamily="18" charset="-120"/>
              </a:rPr>
              <a:t>3: 13 </a:t>
            </a:r>
            <a:r>
              <a:rPr lang="en-US" altLang="zh-TW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—</a:t>
            </a:r>
            <a:r>
              <a:rPr lang="zh-TW" altLang="en-US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「如果有人對別人有嫌隙，總要彼此寬容，互相饒恕；</a:t>
            </a:r>
            <a:r>
              <a:rPr lang="zh-TW" altLang="en-US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主怎樣饒恕了你們，你們也要照樣饒恕人</a:t>
            </a:r>
            <a:r>
              <a:rPr lang="zh-TW" altLang="en-US" i="1" dirty="0">
                <a:latin typeface="Calibri" panose="020F0502020204030204" pitchFamily="34" charset="0"/>
                <a:ea typeface="MingLiU_HKSCS" panose="02020500000000000000" pitchFamily="18" charset="-120"/>
              </a:rPr>
              <a:t>。」</a:t>
            </a:r>
            <a:endParaRPr lang="en-US" altLang="en-US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79450" lvl="1" indent="-342900">
              <a:lnSpc>
                <a:spcPct val="108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弗 4: 32 </a:t>
            </a:r>
            <a:r>
              <a:rPr lang="en-US" altLang="zh-TW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—</a:t>
            </a:r>
            <a:r>
              <a:rPr lang="zh-TW" altLang="en-US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</a:t>
            </a:r>
            <a:r>
              <a:rPr lang="en-US" altLang="en-US" i="1" dirty="0" err="1">
                <a:latin typeface="Calibri" panose="020F0502020204030204" pitchFamily="34" charset="0"/>
                <a:ea typeface="MingLiU_HKSCS" panose="02020500000000000000" pitchFamily="18" charset="-120"/>
              </a:rPr>
              <a:t>要互相友愛，存溫柔的心，彼此饒恕，</a:t>
            </a:r>
            <a:r>
              <a:rPr lang="en-US" altLang="en-US" i="1" u="sng" dirty="0" err="1">
                <a:latin typeface="Calibri" panose="020F0502020204030204" pitchFamily="34" charset="0"/>
                <a:ea typeface="MingLiU_HKSCS" panose="02020500000000000000" pitchFamily="18" charset="-120"/>
              </a:rPr>
              <a:t>就像神在基督裡饒恕了你們一樣</a:t>
            </a:r>
            <a:r>
              <a:rPr lang="en-US" altLang="en-US" i="1" dirty="0">
                <a:latin typeface="Calibri" panose="020F0502020204030204" pitchFamily="34" charset="0"/>
                <a:ea typeface="MingLiU_HKSCS" panose="02020500000000000000" pitchFamily="18" charset="-120"/>
              </a:rPr>
              <a:t>。</a:t>
            </a:r>
            <a:r>
              <a:rPr lang="zh-TW" altLang="en-US" i="1" dirty="0">
                <a:latin typeface="Calibri" panose="020F0502020204030204" pitchFamily="34" charset="0"/>
                <a:ea typeface="MingLiU_HKSCS" panose="02020500000000000000" pitchFamily="18" charset="-120"/>
              </a:rPr>
              <a:t>」</a:t>
            </a:r>
            <a:r>
              <a:rPr lang="en-US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 </a:t>
            </a:r>
          </a:p>
          <a:p>
            <a:pPr marL="168275" indent="-288925">
              <a:lnSpc>
                <a:spcPct val="108000"/>
              </a:lnSpc>
              <a:spcBef>
                <a:spcPts val="1200"/>
              </a:spcBef>
            </a:pPr>
            <a:r>
              <a:rPr lang="zh-TW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神赦免了我們的罪債，我們也要彼此饒恕</a:t>
            </a:r>
          </a:p>
          <a:p>
            <a:pPr marL="168275" indent="-288925">
              <a:lnSpc>
                <a:spcPct val="108000"/>
              </a:lnSpc>
              <a:spcBef>
                <a:spcPts val="1200"/>
              </a:spcBef>
            </a:pPr>
            <a:endParaRPr lang="en-US" altLang="en-US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BB0E561D-B04D-4F2F-A2AF-82E3B98C0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DFD52F-3160-4D12-91F4-0100B1360158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97835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4F2561-2375-436C-B1A6-248E5DAD2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i="1" dirty="0"/>
              <a:t>神的心意：正如天父饒恕我們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4B2E8D-625A-4D71-978E-CCC41BA7D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601"/>
            <a:ext cx="10365828" cy="5084076"/>
          </a:xfrm>
        </p:spPr>
        <p:txBody>
          <a:bodyPr>
            <a:normAutofit/>
          </a:bodyPr>
          <a:lstStyle/>
          <a:p>
            <a:pPr lvl="0">
              <a:lnSpc>
                <a:spcPct val="108000"/>
              </a:lnSpc>
              <a:spcBef>
                <a:spcPts val="600"/>
              </a:spcBef>
            </a:pPr>
            <a:r>
              <a:rPr lang="zh-TW" altLang="en-US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誰是主動？</a:t>
            </a:r>
            <a:endParaRPr lang="en-US" altLang="zh-TW" dirty="0">
              <a:solidFill>
                <a:prstClr val="black"/>
              </a:solidFill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568325" lvl="1" indent="-341313">
              <a:lnSpc>
                <a:spcPct val="108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被人冒犯的</a:t>
            </a:r>
          </a:p>
          <a:p>
            <a:pPr marL="914400" lvl="2" indent="-234950">
              <a:lnSpc>
                <a:spcPct val="108000"/>
              </a:lnSpc>
              <a:spcBef>
                <a:spcPts val="600"/>
              </a:spcBef>
            </a:pPr>
            <a:r>
              <a:rPr lang="en-US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路 17: 3</a:t>
            </a:r>
            <a:r>
              <a:rPr lang="en-US" altLang="en-US" sz="2400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「</a:t>
            </a:r>
            <a:r>
              <a:rPr lang="en-US" altLang="zh-TW" sz="2400" i="1" dirty="0">
                <a:latin typeface="Calibri" panose="020F0502020204030204" pitchFamily="34" charset="0"/>
                <a:ea typeface="MingLiU_HKSCS" panose="02020500000000000000" pitchFamily="18" charset="-120"/>
              </a:rPr>
              <a:t>…</a:t>
            </a:r>
            <a:r>
              <a:rPr lang="zh-TW" altLang="en-US" sz="2400" i="1" dirty="0">
                <a:latin typeface="Calibri" panose="020F0502020204030204" pitchFamily="34" charset="0"/>
                <a:ea typeface="MingLiU_HKSCS" panose="02020500000000000000" pitchFamily="18" charset="-120"/>
              </a:rPr>
              <a:t>如果你弟兄得罪你，就勸戒他；他若懊悔，就饒恕他。」</a:t>
            </a: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 </a:t>
            </a:r>
            <a:endParaRPr lang="en-US" altLang="zh-TW" sz="24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914400" lvl="2" indent="-234950">
              <a:lnSpc>
                <a:spcPct val="108000"/>
              </a:lnSpc>
              <a:spcBef>
                <a:spcPts val="600"/>
              </a:spcBef>
            </a:pP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創 </a:t>
            </a:r>
            <a:r>
              <a:rPr lang="en-US" altLang="zh-TW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3: 9</a:t>
            </a:r>
            <a:r>
              <a:rPr lang="en-US" altLang="zh-TW" sz="2400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 — </a:t>
            </a:r>
            <a:r>
              <a:rPr lang="zh-TW" altLang="en-US" sz="2400" dirty="0">
                <a:latin typeface="Calibri" panose="020F0502020204030204" pitchFamily="34" charset="0"/>
                <a:ea typeface="MingLiU_HKSCS" panose="02020500000000000000" pitchFamily="18" charset="-120"/>
              </a:rPr>
              <a:t>當初也是神主動找人</a:t>
            </a:r>
          </a:p>
          <a:p>
            <a:pPr marL="568325" lvl="1" indent="-341313">
              <a:lnSpc>
                <a:spcPct val="108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冒犯人</a:t>
            </a:r>
            <a:r>
              <a:rPr lang="ja-JP" altLang="en-US" dirty="0">
                <a:latin typeface="Calibri" panose="020F0502020204030204" pitchFamily="34" charset="0"/>
                <a:ea typeface="MingLiU_HKSCS" panose="02020500000000000000" pitchFamily="18" charset="-120"/>
              </a:rPr>
              <a:t>的</a:t>
            </a:r>
            <a:endParaRPr lang="en-US" altLang="zh-TW" dirty="0">
              <a:solidFill>
                <a:prstClr val="black"/>
              </a:solidFill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914400" lvl="2">
              <a:lnSpc>
                <a:spcPct val="108000"/>
              </a:lnSpc>
              <a:spcBef>
                <a:spcPts val="600"/>
              </a:spcBef>
            </a:pPr>
            <a:r>
              <a:rPr lang="zh-TW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太 </a:t>
            </a:r>
            <a:r>
              <a:rPr lang="en-US" altLang="zh-TW" sz="2400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5: 23-25</a:t>
            </a:r>
          </a:p>
          <a:p>
            <a:pPr marL="1260475" lvl="3" indent="-350838">
              <a:lnSpc>
                <a:spcPct val="108000"/>
              </a:lnSpc>
              <a:spcBef>
                <a:spcPts val="600"/>
              </a:spcBef>
              <a:buNone/>
            </a:pPr>
            <a:r>
              <a:rPr lang="en-US" altLang="en-US" sz="2400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</a:t>
            </a:r>
            <a:r>
              <a:rPr lang="en-US" altLang="zh-TW" sz="2400" i="1" baseline="30000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23</a:t>
            </a:r>
            <a:r>
              <a:rPr lang="en-US" altLang="zh-TW" sz="2400" i="1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 </a:t>
            </a:r>
            <a:r>
              <a:rPr lang="zh-TW" altLang="en-US" sz="2400" i="1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所以你在祭壇上獻供物的時候，如果在那裡想起你的弟兄對你不滿，</a:t>
            </a:r>
            <a:r>
              <a:rPr lang="en-US" altLang="zh-TW" sz="2400" i="1" baseline="30000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24</a:t>
            </a:r>
            <a:r>
              <a:rPr lang="en-US" altLang="zh-TW" sz="2400" i="1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 </a:t>
            </a:r>
            <a:r>
              <a:rPr lang="zh-TW" altLang="en-US" sz="2400" i="1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就當在壇前放下供物，</a:t>
            </a:r>
            <a:r>
              <a:rPr lang="zh-TW" altLang="en-US" sz="2400" i="1" u="sng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先去</a:t>
            </a:r>
            <a:r>
              <a:rPr lang="zh-TW" altLang="en-US" sz="2400" i="1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與弟兄和好，然後才來獻你的供物。</a:t>
            </a:r>
            <a:r>
              <a:rPr lang="en-US" altLang="zh-TW" sz="2400" i="1" baseline="30000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25</a:t>
            </a:r>
            <a:r>
              <a:rPr lang="en-US" altLang="zh-TW" sz="2400" i="1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 </a:t>
            </a:r>
            <a:r>
              <a:rPr lang="zh-TW" altLang="en-US" sz="2400" i="1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趁著你和你的對頭還在路上的時候，要</a:t>
            </a:r>
            <a:r>
              <a:rPr lang="zh-TW" altLang="en-US" sz="2400" i="1" u="sng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趕快</a:t>
            </a:r>
            <a:r>
              <a:rPr lang="zh-TW" altLang="en-US" sz="2400" i="1" dirty="0">
                <a:solidFill>
                  <a:prstClr val="black"/>
                </a:solidFill>
                <a:latin typeface="Calibri" panose="020F0502020204030204" pitchFamily="34" charset="0"/>
                <a:ea typeface="MingLiU_HKSCS" panose="02020500000000000000" pitchFamily="18" charset="-120"/>
              </a:rPr>
              <a:t>與他和解，免得他抓你去見法官，法官把你交給獄警，關在監裡。」</a:t>
            </a:r>
            <a:endParaRPr lang="en-US" altLang="zh-TW" sz="2400" i="1" dirty="0">
              <a:solidFill>
                <a:prstClr val="black"/>
              </a:solidFill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0" indent="0">
              <a:lnSpc>
                <a:spcPct val="108000"/>
              </a:lnSpc>
              <a:spcBef>
                <a:spcPts val="600"/>
              </a:spcBef>
              <a:buNone/>
            </a:pPr>
            <a:endParaRPr lang="en-US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9C2EE38-924A-4B10-8858-721F9B400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6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A5F7E60F-9CF3-4C4C-A1A1-EE7E2A56B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1277"/>
            <a:ext cx="10515600" cy="691978"/>
          </a:xfrm>
        </p:spPr>
        <p:txBody>
          <a:bodyPr>
            <a:noAutofit/>
          </a:bodyPr>
          <a:lstStyle/>
          <a:p>
            <a:r>
              <a:rPr lang="zh-TW" altLang="en-US" sz="3600" b="1" i="1" dirty="0"/>
              <a:t>饒恕、信心、服事等教訓 </a:t>
            </a:r>
            <a:r>
              <a:rPr lang="en-US" altLang="zh-TW" sz="3600" b="1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— </a:t>
            </a:r>
            <a:r>
              <a:rPr lang="zh-HK" altLang="en-US" sz="3600" b="1" i="1" dirty="0"/>
              <a:t>路 </a:t>
            </a:r>
            <a:r>
              <a:rPr lang="en-US" altLang="zh-HK" sz="3600" b="1" i="1" dirty="0"/>
              <a:t>17: 1-10</a:t>
            </a:r>
            <a:endParaRPr lang="en-US" sz="3600" b="1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E7A547A-2F54-4984-AAE5-A188C80CC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405" y="1136821"/>
            <a:ext cx="10700952" cy="5399901"/>
          </a:xfrm>
        </p:spPr>
        <p:txBody>
          <a:bodyPr>
            <a:normAutofit/>
          </a:bodyPr>
          <a:lstStyle/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1</a:t>
            </a:r>
            <a:r>
              <a:rPr lang="en-US" altLang="zh-TW" sz="18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耶穌又對門徒說：“使人犯罪的事是免不了的，但那使人犯罪的人有禍了！ </a:t>
            </a:r>
            <a:endParaRPr lang="en-US" altLang="zh-TW" sz="20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2 </a:t>
            </a:r>
            <a:r>
              <a:rPr lang="en-US" altLang="zh-TW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就算拿一塊大磨石拴在他的頸項上，把他沉在深海裡，比他使這小子中的一個犯罪還好。</a:t>
            </a:r>
            <a:endParaRPr lang="en-US" altLang="zh-TW" sz="20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3</a:t>
            </a:r>
            <a:r>
              <a:rPr lang="en-US" altLang="zh-TW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你們應當謹慎。如果你弟兄得罪你，就勸戒他；他若懊悔，就饒恕他。 </a:t>
            </a:r>
            <a:endParaRPr lang="en-US" altLang="zh-TW" sz="20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4</a:t>
            </a:r>
            <a:r>
              <a:rPr lang="en-US" altLang="zh-TW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如果他一天七次得罪你，又七次回轉，對你說：‘我懊悔了！’你總要饒恕他。”</a:t>
            </a:r>
          </a:p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endParaRPr lang="zh-TW" altLang="en-US" sz="20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5</a:t>
            </a:r>
            <a:r>
              <a:rPr lang="en-US" altLang="zh-TW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使徒對主說：“請你加添我們的信心。” </a:t>
            </a:r>
            <a:endParaRPr lang="en-US" altLang="zh-TW" sz="20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6</a:t>
            </a:r>
            <a:r>
              <a:rPr lang="en-US" altLang="zh-TW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主說：“如果你們有信心像一粒芥菜種，就是對這棵桑樹說：‘拔起根來，栽到海裡去！’它也必聽從你們。 ”</a:t>
            </a:r>
          </a:p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endParaRPr lang="zh-TW" altLang="en-US" sz="20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7</a:t>
            </a:r>
            <a:r>
              <a:rPr lang="en-US" altLang="zh-TW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“你們中間誰有僕人去耕地或是放羊，從田裡回來，你就對他說：‘快過來坐下吃飯’； </a:t>
            </a:r>
            <a:endParaRPr lang="en-US" altLang="zh-TW" sz="20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8</a:t>
            </a:r>
            <a:r>
              <a:rPr lang="en-US" altLang="zh-TW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而不對他說：‘給我預備晚餐，束起腰來服事我，等我吃喝完了，你才吃喝’呢？ </a:t>
            </a:r>
            <a:endParaRPr lang="en-US" altLang="zh-TW" sz="20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9</a:t>
            </a:r>
            <a:r>
              <a:rPr lang="en-US" altLang="zh-TW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僕人作了所吩咐的事，主人還謝謝他嗎？ </a:t>
            </a:r>
            <a:endParaRPr lang="en-US" altLang="zh-TW" sz="20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3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10</a:t>
            </a:r>
            <a:r>
              <a:rPr lang="en-US" altLang="zh-TW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你們也是這樣，作完一切吩咐你們的事，應該說：‘我們是無用的僕人，我們只作了應分作的。’”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6E9BA3-D9FB-4EBD-9534-1E8498AF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2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A5F7E60F-9CF3-4C4C-A1A1-EE7E2A56B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1277"/>
            <a:ext cx="10515600" cy="691978"/>
          </a:xfrm>
        </p:spPr>
        <p:txBody>
          <a:bodyPr>
            <a:noAutofit/>
          </a:bodyPr>
          <a:lstStyle/>
          <a:p>
            <a:r>
              <a:rPr lang="zh-TW" altLang="en-US" sz="3600" b="1" i="1" dirty="0"/>
              <a:t>饒恕、信心、順服 </a:t>
            </a:r>
            <a:r>
              <a:rPr lang="en-US" altLang="zh-TW" sz="3600" b="1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— </a:t>
            </a:r>
            <a:r>
              <a:rPr lang="zh-HK" altLang="en-US" sz="3600" b="1" i="1" dirty="0"/>
              <a:t>路 </a:t>
            </a:r>
            <a:r>
              <a:rPr lang="en-US" altLang="zh-HK" sz="3600" b="1" i="1" dirty="0"/>
              <a:t>17: 1-10</a:t>
            </a:r>
            <a:endParaRPr lang="en-US" sz="3600" b="1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E7A547A-2F54-4984-AAE5-A188C80CC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405" y="1136821"/>
            <a:ext cx="10700952" cy="5399901"/>
          </a:xfrm>
        </p:spPr>
        <p:txBody>
          <a:bodyPr>
            <a:normAutofit/>
          </a:bodyPr>
          <a:lstStyle/>
          <a:p>
            <a:pPr marL="234950" lvl="1" indent="-234950">
              <a:lnSpc>
                <a:spcPct val="108000"/>
              </a:lnSpc>
              <a:spcBef>
                <a:spcPts val="600"/>
              </a:spcBef>
              <a:buNone/>
            </a:pPr>
            <a:r>
              <a:rPr lang="en-US" altLang="zh-TW" sz="2000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1</a:t>
            </a:r>
            <a:r>
              <a:rPr lang="en-US" altLang="zh-TW" sz="1800" i="1" dirty="0">
                <a:latin typeface="Calibri" panose="020F0502020204030204" pitchFamily="34" charset="0"/>
                <a:ea typeface="MingLiU_HKSCS" panose="02020500000000000000" pitchFamily="18" charset="-120"/>
              </a:rPr>
              <a:t>	</a:t>
            </a:r>
            <a:r>
              <a:rPr lang="zh-TW" altLang="en-US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耶穌又對門徒說：“使人犯罪的事是免不了的，但那使人犯罪的人有禍了！ </a:t>
            </a:r>
            <a:endParaRPr lang="en-US" altLang="zh-TW" sz="2000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600"/>
              </a:spcBef>
              <a:buNone/>
            </a:pPr>
            <a:r>
              <a:rPr lang="en-US" altLang="zh-TW" sz="2000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2 </a:t>
            </a:r>
            <a:r>
              <a:rPr lang="en-US" altLang="zh-TW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	</a:t>
            </a:r>
            <a:r>
              <a:rPr lang="zh-TW" altLang="en-US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就算拿一塊大磨石拴在他的頸項上，把他沉在深海裡，比他使這小子中的一個犯罪還好。</a:t>
            </a:r>
            <a:endParaRPr lang="en-US" altLang="zh-TW" sz="2000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6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3</a:t>
            </a:r>
            <a:r>
              <a:rPr lang="en-US" altLang="zh-TW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你們應當謹慎。如果你弟兄得罪你，就勸戒他；他若懊悔，就饒恕他。 </a:t>
            </a:r>
            <a:endParaRPr lang="en-US" altLang="zh-TW" sz="20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600"/>
              </a:spcBef>
              <a:buNone/>
            </a:pPr>
            <a:r>
              <a:rPr lang="en-US" altLang="zh-TW" sz="20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4</a:t>
            </a:r>
            <a:r>
              <a:rPr lang="en-US" altLang="zh-TW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如果他一天七次得罪你，又七次回轉，對你說：‘我懊悔了！’你總要饒恕他。”</a:t>
            </a:r>
          </a:p>
          <a:p>
            <a:pPr marL="234950" lvl="1" indent="-234950">
              <a:lnSpc>
                <a:spcPct val="108000"/>
              </a:lnSpc>
              <a:spcBef>
                <a:spcPts val="600"/>
              </a:spcBef>
              <a:buNone/>
            </a:pPr>
            <a:r>
              <a:rPr lang="en-US" altLang="zh-TW" sz="2000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5</a:t>
            </a:r>
            <a:r>
              <a:rPr lang="en-US" altLang="zh-TW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使徒對主說：“請你加添我們的信心。” </a:t>
            </a:r>
            <a:endParaRPr lang="en-US" altLang="zh-TW" sz="2000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600"/>
              </a:spcBef>
              <a:buNone/>
            </a:pPr>
            <a:r>
              <a:rPr lang="en-US" altLang="zh-TW" sz="2000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6</a:t>
            </a:r>
            <a:r>
              <a:rPr lang="en-US" altLang="zh-TW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主說：“如果你們有信心像一粒芥菜種，就是對這棵桑樹說：‘拔起根來，栽到海裡去！’它也必聽從你們。 ”</a:t>
            </a:r>
          </a:p>
          <a:p>
            <a:pPr marL="234950" lvl="1" indent="-234950">
              <a:lnSpc>
                <a:spcPct val="108000"/>
              </a:lnSpc>
              <a:spcBef>
                <a:spcPts val="600"/>
              </a:spcBef>
              <a:buNone/>
            </a:pPr>
            <a:r>
              <a:rPr lang="en-US" altLang="zh-TW" sz="2000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7</a:t>
            </a:r>
            <a:r>
              <a:rPr lang="en-US" altLang="zh-TW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“你們中間誰有僕人去耕地或是放羊，從田裡回來，你就對他說：‘快過來坐下吃飯’； </a:t>
            </a:r>
            <a:endParaRPr lang="en-US" altLang="zh-TW" sz="2000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600"/>
              </a:spcBef>
              <a:buNone/>
            </a:pPr>
            <a:r>
              <a:rPr lang="en-US" altLang="zh-TW" sz="2000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8</a:t>
            </a:r>
            <a:r>
              <a:rPr lang="en-US" altLang="zh-TW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而不對他說：‘給我預備晚餐，束起腰來服事我，等我吃喝完了，你才吃喝’呢？ </a:t>
            </a:r>
            <a:endParaRPr lang="en-US" altLang="zh-TW" sz="2000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600"/>
              </a:spcBef>
              <a:buNone/>
            </a:pPr>
            <a:r>
              <a:rPr lang="en-US" altLang="zh-TW" sz="2000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9</a:t>
            </a:r>
            <a:r>
              <a:rPr lang="en-US" altLang="zh-TW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僕人作了所吩咐的事，主人還謝謝他嗎？ </a:t>
            </a:r>
            <a:endParaRPr lang="en-US" altLang="zh-TW" sz="2000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34950" lvl="1" indent="-234950">
              <a:lnSpc>
                <a:spcPct val="108000"/>
              </a:lnSpc>
              <a:spcBef>
                <a:spcPts val="600"/>
              </a:spcBef>
              <a:buNone/>
            </a:pPr>
            <a:r>
              <a:rPr lang="en-US" altLang="zh-TW" sz="2000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10</a:t>
            </a:r>
            <a:r>
              <a:rPr lang="en-US" altLang="zh-TW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 	</a:t>
            </a:r>
            <a:r>
              <a:rPr lang="zh-TW" altLang="en-US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你們也是這樣，作完一切吩咐你們的事，應該說：‘</a:t>
            </a:r>
            <a:r>
              <a:rPr lang="zh-TW" altLang="en-US" sz="2000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我們是無用的僕人，我們只作了應分作的。</a:t>
            </a:r>
            <a:r>
              <a:rPr lang="zh-TW" altLang="en-US" sz="2000" i="1" dirty="0">
                <a:latin typeface="Calibri" panose="020F0502020204030204" pitchFamily="34" charset="0"/>
                <a:ea typeface="MingLiU_HKSCS" panose="02020500000000000000" pitchFamily="18" charset="-120"/>
              </a:rPr>
              <a:t>’”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6E9BA3-D9FB-4EBD-9534-1E8498AF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5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21182</TotalTime>
  <Words>3240</Words>
  <Application>Microsoft Office PowerPoint</Application>
  <PresentationFormat>Widescreen</PresentationFormat>
  <Paragraphs>223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MingLiU_HKSCS</vt:lpstr>
      <vt:lpstr>新細明體</vt:lpstr>
      <vt:lpstr>Arial</vt:lpstr>
      <vt:lpstr>Calibri</vt:lpstr>
      <vt:lpstr>Calibri Light</vt:lpstr>
      <vt:lpstr>Courier New</vt:lpstr>
      <vt:lpstr>Tahoma</vt:lpstr>
      <vt:lpstr>Wingdings</vt:lpstr>
      <vt:lpstr>Office Theme</vt:lpstr>
      <vt:lpstr>「正如天父饒恕我們」</vt:lpstr>
      <vt:lpstr>神的話語、人的話語、魔鬼的話語 — 創 3</vt:lpstr>
      <vt:lpstr>饒恕的兩面：求饒恕與饒恕人</vt:lpstr>
      <vt:lpstr>人的錯誤觀念與藉口</vt:lpstr>
      <vt:lpstr>什麼是饒恕？</vt:lpstr>
      <vt:lpstr>合乎聖經的饒恕</vt:lpstr>
      <vt:lpstr>神的心意：正如天父饒恕我們</vt:lpstr>
      <vt:lpstr>饒恕、信心、服事等教訓 — 路 17: 1-10</vt:lpstr>
      <vt:lpstr>饒恕、信心、順服 — 路 17: 1-10</vt:lpstr>
      <vt:lpstr>饒恕人的聖經原則</vt:lpstr>
      <vt:lpstr>求饒恕的聖經原則</vt:lpstr>
      <vt:lpstr>得饒恕是有條件的！</vt:lpstr>
      <vt:lpstr>合神心意的饒恕</vt:lpstr>
      <vt:lpstr>愛能遮蓋罪</vt:lpstr>
      <vt:lpstr>Corrie ten Boom 的經歷</vt:lpstr>
      <vt:lpstr>耶穌的榜樣與命令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Leung, Kon</dc:creator>
  <cp:lastModifiedBy>Mandarin</cp:lastModifiedBy>
  <cp:revision>291</cp:revision>
  <cp:lastPrinted>2019-02-06T23:19:07Z</cp:lastPrinted>
  <dcterms:created xsi:type="dcterms:W3CDTF">2018-06-09T13:53:58Z</dcterms:created>
  <dcterms:modified xsi:type="dcterms:W3CDTF">2019-02-10T15:58:14Z</dcterms:modified>
</cp:coreProperties>
</file>