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71" r:id="rId4"/>
    <p:sldId id="260" r:id="rId5"/>
    <p:sldId id="273" r:id="rId6"/>
    <p:sldId id="261" r:id="rId7"/>
    <p:sldId id="266" r:id="rId8"/>
    <p:sldId id="270" r:id="rId9"/>
    <p:sldId id="267" r:id="rId10"/>
    <p:sldId id="257" r:id="rId11"/>
    <p:sldId id="259" r:id="rId12"/>
    <p:sldId id="268" r:id="rId13"/>
    <p:sldId id="262" r:id="rId14"/>
    <p:sldId id="272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35" autoAdjust="0"/>
    <p:restoredTop sz="71859" autoAdjust="0"/>
  </p:normalViewPr>
  <p:slideViewPr>
    <p:cSldViewPr snapToGrid="0">
      <p:cViewPr varScale="1">
        <p:scale>
          <a:sx n="48" d="100"/>
          <a:sy n="48" d="100"/>
        </p:scale>
        <p:origin x="23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3154" tIns="46576" rIns="93154" bIns="465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1"/>
            <a:ext cx="3037840" cy="466435"/>
          </a:xfrm>
          <a:prstGeom prst="rect">
            <a:avLst/>
          </a:prstGeom>
        </p:spPr>
        <p:txBody>
          <a:bodyPr vert="horz" lIns="93154" tIns="46576" rIns="93154" bIns="46576" rtlCol="0"/>
          <a:lstStyle>
            <a:lvl1pPr algn="r">
              <a:defRPr sz="1200"/>
            </a:lvl1pPr>
          </a:lstStyle>
          <a:p>
            <a:fld id="{E81C29B8-1823-4442-A625-0AB8C55614C4}" type="datetimeFigureOut">
              <a:rPr lang="en-US" smtClean="0"/>
              <a:t>6/30/2019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4" tIns="46576" rIns="93154" bIns="4657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7"/>
          </a:xfrm>
          <a:prstGeom prst="rect">
            <a:avLst/>
          </a:prstGeom>
        </p:spPr>
        <p:txBody>
          <a:bodyPr vert="horz" lIns="93154" tIns="46576" rIns="93154" bIns="4657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3037840" cy="466434"/>
          </a:xfrm>
          <a:prstGeom prst="rect">
            <a:avLst/>
          </a:prstGeom>
        </p:spPr>
        <p:txBody>
          <a:bodyPr vert="horz" lIns="93154" tIns="46576" rIns="93154" bIns="465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70"/>
            <a:ext cx="3037840" cy="466434"/>
          </a:xfrm>
          <a:prstGeom prst="rect">
            <a:avLst/>
          </a:prstGeom>
        </p:spPr>
        <p:txBody>
          <a:bodyPr vert="horz" lIns="93154" tIns="46576" rIns="93154" bIns="46576" rtlCol="0" anchor="b"/>
          <a:lstStyle>
            <a:lvl1pPr algn="r">
              <a:defRPr sz="1200"/>
            </a:lvl1pPr>
          </a:lstStyle>
          <a:p>
            <a:fld id="{71951A04-3BA9-4A59-A991-317325B81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76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某牧師三次講同一篇道</a:t>
            </a:r>
            <a:r>
              <a:rPr lang="en-US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 </a:t>
            </a:r>
            <a:r>
              <a:rPr lang="en-US" altLang="zh-TW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— </a:t>
            </a:r>
            <a:r>
              <a:rPr lang="zh-HK" altLang="en-US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雅 </a:t>
            </a:r>
            <a:r>
              <a:rPr lang="en-US" dirty="0">
                <a:latin typeface="+mn-lt"/>
                <a:ea typeface="MingLiU_HKSCS" panose="02020500000000000000" pitchFamily="18" charset="-120"/>
              </a:rPr>
              <a:t>1: 22 </a:t>
            </a:r>
            <a:r>
              <a:rPr lang="en-US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「</a:t>
            </a:r>
            <a:r>
              <a:rPr lang="zh-TW" altLang="en-US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你們應該作行道的人，不要單作聽道的人，自己欺騙自己；</a:t>
            </a:r>
            <a:r>
              <a:rPr lang="en-US" i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」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45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210" indent="-228210" defTabSz="912843">
              <a:lnSpc>
                <a:spcPct val="110000"/>
              </a:lnSpc>
              <a:spcBef>
                <a:spcPts val="599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dirty="0">
                <a:solidFill>
                  <a:prstClr val="black"/>
                </a:solidFill>
              </a:rPr>
              <a:t>創世記第一、二章記述咗神創造天地，第一章 </a:t>
            </a:r>
            <a:r>
              <a:rPr lang="en-US" altLang="zh-TW" dirty="0">
                <a:solidFill>
                  <a:prstClr val="black"/>
                </a:solidFill>
              </a:rPr>
              <a:t>26-27 </a:t>
            </a:r>
            <a:r>
              <a:rPr lang="zh-TW" altLang="en-US" dirty="0">
                <a:solidFill>
                  <a:prstClr val="black"/>
                </a:solidFill>
              </a:rPr>
              <a:t>節講神照著自己嘅形象樣式造人。神畀人有語言嘅能力，人可以與神溝通、可以聽神嘅吩咐。</a:t>
            </a:r>
            <a:endParaRPr lang="en-US" altLang="zh-TW" dirty="0">
              <a:solidFill>
                <a:prstClr val="black"/>
              </a:solidFill>
            </a:endParaRPr>
          </a:p>
          <a:p>
            <a:pPr marL="228210" indent="-228210" defTabSz="912843">
              <a:lnSpc>
                <a:spcPct val="110000"/>
              </a:lnSpc>
              <a:spcBef>
                <a:spcPts val="599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dirty="0">
                <a:solidFill>
                  <a:prstClr val="black"/>
                </a:solidFill>
              </a:rPr>
              <a:t>喺第二章結尾嘅時候，神所創造嘅世界係完美嘅。當時世界有神嘅聲音，亦有人嘅聲音，佢哋係有親密嘅溝通。</a:t>
            </a:r>
            <a:endParaRPr lang="en-US" altLang="zh-TW" dirty="0">
              <a:solidFill>
                <a:prstClr val="black"/>
              </a:solidFill>
            </a:endParaRPr>
          </a:p>
          <a:p>
            <a:pPr marL="228210" indent="-228210" defTabSz="912843">
              <a:lnSpc>
                <a:spcPct val="110000"/>
              </a:lnSpc>
              <a:spcBef>
                <a:spcPts val="599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dirty="0">
                <a:solidFill>
                  <a:prstClr val="black"/>
                </a:solidFill>
              </a:rPr>
              <a:t>但係喺創世記第三章開始時，世界上多了一個聲音：就係魔鬼嘅聲音。</a:t>
            </a:r>
            <a:endParaRPr lang="en-US" altLang="zh-TW" dirty="0">
              <a:solidFill>
                <a:prstClr val="black"/>
              </a:solidFill>
            </a:endParaRPr>
          </a:p>
          <a:p>
            <a:pPr marL="228210" indent="-228210" defTabSz="912843">
              <a:lnSpc>
                <a:spcPct val="110000"/>
              </a:lnSpc>
              <a:spcBef>
                <a:spcPts val="599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dirty="0">
                <a:solidFill>
                  <a:prstClr val="black"/>
                </a:solidFill>
              </a:rPr>
              <a:t>魔鬼引誘人去懷疑神嘅命令、懷疑神嘅動機，佢引誘人違背神嘅命令，引誘人憑己意去分別善惡，以致唔需要再倚靠神，所有嘢都係以自我為中心。</a:t>
            </a:r>
          </a:p>
          <a:p>
            <a:pPr marL="228210" indent="-228210" defTabSz="912843">
              <a:lnSpc>
                <a:spcPct val="110000"/>
              </a:lnSpc>
              <a:spcBef>
                <a:spcPts val="599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dirty="0">
                <a:solidFill>
                  <a:prstClr val="black"/>
                </a:solidFill>
              </a:rPr>
              <a:t>今日，呢個仍然係所有人，包括所有基督徒，所面對嘅挑戰：就係點樣喺呢個世界上嘅眾多聲音中去分辨神嘅聲音，或者係魔鬼嘅聲音。</a:t>
            </a:r>
            <a:endParaRPr lang="en-US" altLang="zh-TW" dirty="0">
              <a:solidFill>
                <a:prstClr val="black"/>
              </a:solidFill>
            </a:endParaRPr>
          </a:p>
          <a:p>
            <a:pPr marL="228210" indent="-228210" defTabSz="912843">
              <a:lnSpc>
                <a:spcPct val="110000"/>
              </a:lnSpc>
              <a:spcBef>
                <a:spcPts val="599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dirty="0">
                <a:solidFill>
                  <a:prstClr val="black"/>
                </a:solidFill>
              </a:rPr>
              <a:t>呢個世界上有好多唔同嘅思想、唔同嘅理念，我哋分辨嘅方法唔能夠以我哋自己嘅理性，或者依靠自己嘅分辨能力，而係需要依靠神嘅話語去分辨。</a:t>
            </a:r>
          </a:p>
          <a:p>
            <a:pPr marL="228210" indent="-228210" defTabSz="912843">
              <a:lnSpc>
                <a:spcPct val="110000"/>
              </a:lnSpc>
              <a:spcBef>
                <a:spcPts val="599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dirty="0">
                <a:solidFill>
                  <a:prstClr val="black"/>
                </a:solidFill>
              </a:rPr>
              <a:t>有人話：「我兩邊都唔聽：我唔相信神，亦唔相信魔鬼，我淨係相信自己，我係中立嘅！」其實呢個都係中咗魔鬼嘅詭計，原來冇嘢係中立：所有思想、所有意念，如果唔係符合神嘅，就係違背神嘅！</a:t>
            </a:r>
            <a:endParaRPr lang="en-US" altLang="zh-TW" dirty="0">
              <a:solidFill>
                <a:prstClr val="black"/>
              </a:solidFill>
            </a:endParaRPr>
          </a:p>
          <a:p>
            <a:pPr marL="228210" indent="-228210" defTabSz="912843">
              <a:lnSpc>
                <a:spcPct val="110000"/>
              </a:lnSpc>
              <a:spcBef>
                <a:spcPts val="599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dirty="0">
                <a:solidFill>
                  <a:prstClr val="black"/>
                </a:solidFill>
              </a:rPr>
              <a:t>林前 </a:t>
            </a:r>
            <a:r>
              <a:rPr lang="en-US" altLang="zh-TW" dirty="0">
                <a:solidFill>
                  <a:prstClr val="black"/>
                </a:solidFill>
              </a:rPr>
              <a:t>10: 31</a:t>
            </a:r>
            <a:r>
              <a:rPr lang="zh-TW" altLang="en-US" dirty="0">
                <a:solidFill>
                  <a:prstClr val="black"/>
                </a:solidFill>
              </a:rPr>
              <a:t>「所以，你們或吃喝，或作甚麼，一切都要為神的榮耀而行。」</a:t>
            </a:r>
          </a:p>
          <a:p>
            <a:pPr marL="228210" indent="-228210" defTabSz="912843">
              <a:lnSpc>
                <a:spcPct val="120000"/>
              </a:lnSpc>
              <a:spcBef>
                <a:spcPts val="997"/>
              </a:spcBef>
              <a:buFont typeface="Arial" panose="020B0604020202020204" pitchFamily="34" charset="0"/>
              <a:buChar char="•"/>
              <a:defRPr/>
            </a:pPr>
            <a:endParaRPr lang="en-US" altLang="zh-TW" sz="20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60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210" indent="-228210" defTabSz="912843">
              <a:lnSpc>
                <a:spcPct val="108000"/>
              </a:lnSpc>
              <a:spcBef>
                <a:spcPts val="599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dirty="0">
                <a:solidFill>
                  <a:prstClr val="black"/>
                </a:solidFill>
              </a:rPr>
              <a:t>當人違背咗神之後，佢嘅其中一個特徵就係以自我為中心。</a:t>
            </a:r>
            <a:endParaRPr lang="en-US" altLang="zh-TW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05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神造人有兩隻耳朵和一個舌頭</a:t>
            </a:r>
            <a:r>
              <a:rPr lang="en-US" dirty="0"/>
              <a:t> — </a:t>
            </a:r>
            <a:r>
              <a:rPr lang="zh-HK" altLang="en-US" dirty="0"/>
              <a:t>人的外耳好像喇叭</a:t>
            </a:r>
            <a:r>
              <a:rPr lang="zh-TW" altLang="en-US" dirty="0"/>
              <a:t>，能收集聲音；舌頭是關閉在牙齒和嘴唇後面。</a:t>
            </a:r>
            <a:endParaRPr lang="en-US" altLang="zh-TW" dirty="0"/>
          </a:p>
          <a:p>
            <a:endParaRPr lang="en-US" dirty="0"/>
          </a:p>
          <a:p>
            <a:r>
              <a:rPr lang="zh-TW" altLang="en-US" dirty="0"/>
              <a:t>舌頭很難控制，有超過比例的威力，是惡毒的，有很大的破壞力</a:t>
            </a:r>
            <a:endParaRPr lang="en-US" altLang="zh-TW" dirty="0"/>
          </a:p>
          <a:p>
            <a:r>
              <a:rPr lang="zh-TW" altLang="en-US" dirty="0"/>
              <a:t>神的心意是要我們稱頌主，不是咒詛人</a:t>
            </a:r>
            <a:endParaRPr lang="en-US" altLang="zh-TW" dirty="0"/>
          </a:p>
          <a:p>
            <a:r>
              <a:rPr lang="zh-TW" altLang="en-US" dirty="0"/>
              <a:t>我們怎樣才能控制自己的舌頭？</a:t>
            </a:r>
            <a:endParaRPr lang="en-US" dirty="0"/>
          </a:p>
          <a:p>
            <a:r>
              <a:rPr lang="en-US" dirty="0"/>
              <a:t> – </a:t>
            </a:r>
            <a:r>
              <a:rPr lang="zh-TW" altLang="en-US" dirty="0"/>
              <a:t>言語出自內心 </a:t>
            </a:r>
            <a:r>
              <a:rPr lang="en-US" dirty="0"/>
              <a:t>— </a:t>
            </a:r>
            <a:r>
              <a:rPr lang="zh-TW" altLang="en-US" dirty="0"/>
              <a:t>我們需要做心臟手術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16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37">
              <a:defRPr/>
            </a:pPr>
            <a:endParaRPr lang="zh-HK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425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37">
              <a:defRPr/>
            </a:pPr>
            <a:endParaRPr lang="zh-HK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14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互聯網時代 </a:t>
            </a:r>
            <a:endParaRPr lang="en-US" altLang="zh-TW" dirty="0">
              <a:latin typeface="MingLiU_HKSCS" panose="02020500000000000000" pitchFamily="18" charset="-120"/>
              <a:ea typeface="MingLiU_HKSCS" panose="02020500000000000000" pitchFamily="18" charset="-120"/>
            </a:endParaRPr>
          </a:p>
          <a:p>
            <a:r>
              <a:rPr lang="en-US" altLang="zh-TW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– </a:t>
            </a:r>
            <a:r>
              <a:rPr lang="zh-TW" altLang="en-US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曾否試圖收回短信</a:t>
            </a:r>
            <a:r>
              <a:rPr lang="en-US" altLang="zh-TW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?</a:t>
            </a:r>
          </a:p>
          <a:p>
            <a:r>
              <a:rPr lang="en-US" altLang="zh-TW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– </a:t>
            </a:r>
            <a:r>
              <a:rPr lang="zh-TW" altLang="en-US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容易傳播謠言，</a:t>
            </a:r>
            <a:r>
              <a:rPr lang="en-US" altLang="zh-TW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bullying (</a:t>
            </a:r>
            <a:r>
              <a:rPr lang="zh-HK" altLang="en-US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恃強凌弱</a:t>
            </a:r>
            <a:r>
              <a:rPr lang="en-US" altLang="zh-HK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)</a:t>
            </a:r>
            <a:endParaRPr lang="en-US" dirty="0">
              <a:latin typeface="MingLiU_HKSCS" panose="02020500000000000000" pitchFamily="18" charset="-120"/>
              <a:ea typeface="MingLiU_HKSCS" panose="02020500000000000000" pitchFamily="18" charset="-12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69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39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54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38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37"/>
            <a:r>
              <a:rPr lang="zh-TW" altLang="en-US" dirty="0"/>
              <a:t>我不喜歡在眾人面前講話。</a:t>
            </a:r>
            <a:endParaRPr lang="en-US" altLang="zh-TW" dirty="0"/>
          </a:p>
          <a:p>
            <a:pPr defTabSz="912937"/>
            <a:endParaRPr lang="en-US" dirty="0"/>
          </a:p>
          <a:p>
            <a:r>
              <a:rPr lang="zh-TW" altLang="en-US" dirty="0"/>
              <a:t>有人說通常一個男人每天講 </a:t>
            </a:r>
            <a:r>
              <a:rPr lang="en-US" altLang="zh-TW" dirty="0"/>
              <a:t>25,000 </a:t>
            </a:r>
            <a:r>
              <a:rPr lang="zh-TW" altLang="en-US" dirty="0"/>
              <a:t>個字，而女人則每天講 </a:t>
            </a:r>
            <a:r>
              <a:rPr lang="en-US" altLang="zh-TW" dirty="0"/>
              <a:t>30,000 </a:t>
            </a:r>
            <a:r>
              <a:rPr lang="zh-TW" altLang="en-US" dirty="0"/>
              <a:t>個字。</a:t>
            </a:r>
            <a:endParaRPr lang="en-US" altLang="zh-TW" dirty="0"/>
          </a:p>
          <a:p>
            <a:endParaRPr lang="en-US" altLang="zh-TW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36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48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HK" altLang="en-US" dirty="0">
                <a:latin typeface="+mn-ea"/>
                <a:ea typeface="+mn-ea"/>
              </a:rPr>
              <a:t>羅 </a:t>
            </a:r>
            <a:r>
              <a:rPr lang="en-US" altLang="zh-HK" dirty="0">
                <a:latin typeface="+mn-lt"/>
                <a:ea typeface="+mn-ea"/>
              </a:rPr>
              <a:t>1: 29-30 </a:t>
            </a:r>
            <a:r>
              <a:rPr lang="zh-HK" altLang="en-US" dirty="0">
                <a:latin typeface="+mn-ea"/>
                <a:ea typeface="+mn-ea"/>
              </a:rPr>
              <a:t>與舌頭有關的罪</a:t>
            </a:r>
            <a:endParaRPr lang="en-US" dirty="0">
              <a:latin typeface="+mn-ea"/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33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「舌頭」是指什麼？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77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70CF70-96E6-4F85-9559-E6625A9EB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E2E89E1-6A32-40DC-8C05-3D91B5603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A9CFAB-F657-4329-9968-0DB80C73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B85E-93B0-4B8E-96AC-38FD1860681B}" type="datetime1">
              <a:rPr lang="en-US" smtClean="0"/>
              <a:t>6/30/2019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8859E0-EFF0-4B8D-82BD-E4BFB09F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77EA09-8691-4C0E-89A0-C109A5C90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7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6607AE-F517-4980-832F-7466767FA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9167795-DB43-4834-BC0E-DCE1826FD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654B485-D006-4107-8967-7E2DB4922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7345-315E-46D4-B36B-F6954FF51640}" type="datetime1">
              <a:rPr lang="en-US" smtClean="0"/>
              <a:t>6/30/2019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F61437-BD7D-4D17-A2A2-B9D3167B5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3E72A5-0AA0-444A-8B91-28B474B1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6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7AEFD42-F47F-4ED1-9EC8-9FF441CDC7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CFB7A2B-A5B4-464D-9F22-63C8CFAF0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F2C650-1ED5-41CE-BC34-83EAC46F5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B9F3-0F97-4F7B-9CAB-CF7C2F58577E}" type="datetime1">
              <a:rPr lang="en-US" smtClean="0"/>
              <a:t>6/30/2019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33EA3D-4B9B-45AF-8126-16AF67BE2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66F85B-AC71-46C9-A13F-744426DD3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2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44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53848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87DD24A-514C-48DB-8660-B86681F7E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9869C-0A63-467A-A734-0B83456845CF}" type="datetime1">
              <a:rPr lang="en-US" smtClean="0"/>
              <a:t>6/30/2019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A01D6F2-7124-4481-9FA7-C5E35F32A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10BA28A-449D-4977-AE99-67C87F2F8E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F8396D-AF3B-4B85-B160-E4AB9D9D50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0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70BB72-2476-4DE2-87DE-1A8860E2E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130857-6CDE-46D3-8BFE-B1D134958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4"/>
            <a:ext cx="10515600" cy="47806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341E4C-AA2F-4D7E-957D-F03F29FDF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11E0-EB97-46C0-91A8-F52C64590E44}" type="datetime1">
              <a:rPr lang="en-US" smtClean="0"/>
              <a:t>6/30/2019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2AB45A-D160-431C-B5EF-6457A9BEA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1A7BB7-7F36-4CAF-BEA1-8C3C09B2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8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8F51EC-DD8A-41C1-9778-72EBD2190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E9836B7-817D-4E2C-87FC-5108AE3C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79C43C1-96D3-4031-9755-98C66E0CF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34D-1942-4028-8FD3-AE743CB5D335}" type="datetime1">
              <a:rPr lang="en-US" smtClean="0"/>
              <a:t>6/30/2019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928AE5-B0B8-47B6-968F-4E90F5AA8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DC27B4-46ED-4F38-9EBB-5D325DE8C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0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D655CC-71ED-4CDD-8E87-F05B71D92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313587-E42F-4A29-BCF8-9B2FA0BE4F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DB0EC82-9A62-4999-9D34-FDA4D5C71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398E893-EA05-47C7-A5C9-E084FC6F5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9536-14C5-45B5-A439-80EF3D64E9AE}" type="datetime1">
              <a:rPr lang="en-US" smtClean="0"/>
              <a:t>6/30/2019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12BB443-806A-44EE-BB4E-6006BBBE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5996B9-83B3-421A-BAB7-BF8CD635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7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A0B285-912F-4EC2-80D7-FA87E165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F14FB76-F7B5-4157-ADC2-8C2E4BA99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CFB5766-C6C7-4696-9A87-7AACA2925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00D005B-506D-4D04-82B4-65E9D76D0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7B27798-6FB4-4EE5-B253-D62A3B9AF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FBADC89-622D-4373-ACA5-6835AE11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CE6A-CF38-459B-A7EF-5BF32A678295}" type="datetime1">
              <a:rPr lang="en-US" smtClean="0"/>
              <a:t>6/30/2019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A0390B7-285A-4905-B603-296D0735D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F006F4F-4204-4848-B7A4-D2B14D98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5F3EA6-B046-4AEF-9958-F9B60564E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EBACD6A-939B-4185-B0AE-026F1C9DE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5BFE-C84C-4BB1-8E85-A0D77EC6FBB3}" type="datetime1">
              <a:rPr lang="en-US" smtClean="0"/>
              <a:t>6/30/2019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EBAF51-5FF1-47EB-8147-C6D029006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619CDE6-D0B3-4C05-8B88-DE31BD532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2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D83841B-C352-4DDB-9A04-6AA02E597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5752-4F18-44A9-861C-33A9A9439C31}" type="datetime1">
              <a:rPr lang="en-US" smtClean="0"/>
              <a:t>6/30/2019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F4B2B44-612E-4BCB-9F94-52B8860F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922A6BE-8F83-4FA9-888D-9E4E7E3F2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47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D34534-3AB1-46D2-A694-43E55A443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E60F01-B976-4319-BE18-6B55C827C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6DD3CD0-9D6B-453F-BB1D-3D16C8084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797BF4-1772-42F2-8DE5-F23710AA8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8CE7E-53C1-4D68-AD28-BE11C84D1B58}" type="datetime1">
              <a:rPr lang="en-US" smtClean="0"/>
              <a:t>6/30/2019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31D076-CA41-4E36-98AD-B253DEF9C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A180F0D-053A-426B-81CC-B17E608B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8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7791DE-0E5C-4E9C-B313-49D742676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D01C961-A28C-48BE-BE59-0FAE7A730A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764625-C2B7-4EBE-B0D8-51219F7C4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644CCB7-2451-4CD0-B4F4-80ED9853A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5D2B-8A7C-4FAD-B8E9-5CEA470A4E14}" type="datetime1">
              <a:rPr lang="en-US" smtClean="0"/>
              <a:t>6/30/2019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4D3F95-11E2-4F69-B5C4-A9CD36F87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B99F2D5-7889-44B0-8550-52A50921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5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8D4A3D5-D68A-42F8-9F1B-3C779E97F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8444F6-D071-4979-8B05-DD93F4846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8C30D6-DEF5-43FB-836A-2DF3BC26E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9FD40-2C5C-4606-80C7-E53CF324B2BE}" type="datetime1">
              <a:rPr lang="en-US" smtClean="0"/>
              <a:t>6/30/2019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E649A3-1B3F-4107-BCCF-60FF2CC48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BC71D4B-3893-46F9-82CC-54D1DFF2B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17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0C56E-B471-407B-9054-AA76AEDC4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79405"/>
            <a:ext cx="9144000" cy="1130557"/>
          </a:xfrm>
        </p:spPr>
        <p:txBody>
          <a:bodyPr/>
          <a:lstStyle/>
          <a:p>
            <a:r>
              <a:rPr lang="zh-TW" altLang="en-US" b="1" dirty="0">
                <a:latin typeface="+mj-ea"/>
              </a:rPr>
              <a:t>人算甚麼：「言語」</a:t>
            </a:r>
            <a:endParaRPr lang="en-US" b="1" dirty="0"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9FF02A9-3A05-49CF-B2DF-45CDBB96B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7242"/>
            <a:ext cx="9144000" cy="1130558"/>
          </a:xfrm>
        </p:spPr>
        <p:txBody>
          <a:bodyPr>
            <a:normAutofit/>
          </a:bodyPr>
          <a:lstStyle/>
          <a:p>
            <a:r>
              <a:rPr lang="ja-JP" altLang="en-US" sz="4800" b="1" dirty="0">
                <a:latin typeface="Calibri" panose="020F0502020204030204" pitchFamily="34" charset="0"/>
                <a:ea typeface="MingLiU_HKSCS" panose="02020500000000000000" pitchFamily="18" charset="-120"/>
              </a:rPr>
              <a:t>雅各書 </a:t>
            </a:r>
            <a:r>
              <a:rPr lang="en-US" altLang="ja-JP" sz="4800" b="1" dirty="0">
                <a:latin typeface="Calibri" panose="020F0502020204030204" pitchFamily="34" charset="0"/>
                <a:ea typeface="MingLiU_HKSCS" panose="02020500000000000000" pitchFamily="18" charset="-120"/>
              </a:rPr>
              <a:t>3: 1-12</a:t>
            </a:r>
            <a:endParaRPr lang="en-US" sz="48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862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005290-2E6D-4FA9-B024-2C2D51F69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i="1" dirty="0"/>
              <a:t>神的話語、人的話語、魔鬼的話語 </a:t>
            </a:r>
            <a:r>
              <a:rPr lang="en-US" altLang="zh-TW" sz="3600" b="1" i="1" dirty="0"/>
              <a:t>— </a:t>
            </a:r>
            <a:r>
              <a:rPr lang="zh-TW" altLang="en-US" sz="3600" b="1" i="1" dirty="0"/>
              <a:t>創 </a:t>
            </a:r>
            <a:r>
              <a:rPr lang="en-US" altLang="zh-TW" sz="3600" b="1" i="1" dirty="0"/>
              <a:t>3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F7E42B-CD6F-4D8E-9BCA-353D87BCC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8491"/>
            <a:ext cx="10515600" cy="5275682"/>
          </a:xfrm>
        </p:spPr>
        <p:txBody>
          <a:bodyPr>
            <a:noAutofit/>
          </a:bodyPr>
          <a:lstStyle/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000" b="1" dirty="0"/>
              <a:t>創 </a:t>
            </a:r>
            <a:r>
              <a:rPr lang="en-US" altLang="zh-TW" sz="2000" b="1" dirty="0"/>
              <a:t>1:</a:t>
            </a:r>
            <a:r>
              <a:rPr lang="zh-TW" altLang="en-US" sz="2000" b="1" dirty="0"/>
              <a:t> </a:t>
            </a:r>
            <a:r>
              <a:rPr lang="en-US" altLang="zh-TW" sz="2000" b="1" dirty="0"/>
              <a:t>26-27</a:t>
            </a:r>
            <a:r>
              <a:rPr lang="en-US" altLang="zh-TW" sz="2000" b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 — </a:t>
            </a:r>
            <a:r>
              <a:rPr lang="zh-TW" altLang="en-US" sz="2000" b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神</a:t>
            </a:r>
            <a:r>
              <a:rPr lang="zh-TW" altLang="en-US" sz="2000" b="1" dirty="0"/>
              <a:t>照著自己的形象樣式造人</a:t>
            </a:r>
            <a:endParaRPr lang="en-US" altLang="zh-TW" sz="2000" b="1" dirty="0"/>
          </a:p>
          <a:p>
            <a:pPr lvl="1">
              <a:lnSpc>
                <a:spcPct val="108000"/>
              </a:lnSpc>
              <a:spcBef>
                <a:spcPts val="300"/>
              </a:spcBef>
            </a:pPr>
            <a:r>
              <a:rPr lang="zh-TW" altLang="en-US" sz="2000" b="1" dirty="0"/>
              <a:t>人有語言能力，可以與神溝通、可以聽神的吩咐</a:t>
            </a:r>
            <a:endParaRPr lang="en-US" altLang="zh-TW" sz="2000" b="1" dirty="0"/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000" b="1" dirty="0"/>
              <a:t>創 </a:t>
            </a:r>
            <a:r>
              <a:rPr lang="en-US" altLang="zh-TW" sz="2000" b="1" dirty="0"/>
              <a:t>1-2</a:t>
            </a:r>
            <a:r>
              <a:rPr lang="en-US" altLang="zh-TW" sz="2000" b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 — </a:t>
            </a:r>
            <a:r>
              <a:rPr lang="zh-TW" altLang="en-US" sz="2000" b="1" dirty="0"/>
              <a:t>神所創造的世界是完美的</a:t>
            </a:r>
            <a:endParaRPr lang="en-US" altLang="zh-TW" sz="2000" b="1" dirty="0"/>
          </a:p>
          <a:p>
            <a:pPr lvl="1">
              <a:lnSpc>
                <a:spcPct val="108000"/>
              </a:lnSpc>
              <a:spcBef>
                <a:spcPts val="300"/>
              </a:spcBef>
            </a:pPr>
            <a:r>
              <a:rPr lang="zh-TW" altLang="en-US" sz="2000" b="1" dirty="0"/>
              <a:t>神、人有親密的溝通</a:t>
            </a:r>
            <a:endParaRPr lang="en-US" altLang="zh-TW" sz="2000" b="1" dirty="0"/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000" b="1" dirty="0"/>
              <a:t>創 </a:t>
            </a:r>
            <a:r>
              <a:rPr lang="en-US" altLang="zh-TW" sz="2000" b="1" dirty="0"/>
              <a:t>3</a:t>
            </a:r>
            <a:r>
              <a:rPr lang="en-US" altLang="zh-TW" sz="2000" b="1" dirty="0">
                <a:latin typeface="MingLiU_HKSCS" panose="02020500000000000000" pitchFamily="18" charset="-120"/>
                <a:ea typeface="MingLiU_HKSCS" panose="02020500000000000000" pitchFamily="18" charset="-120"/>
              </a:rPr>
              <a:t> — </a:t>
            </a:r>
            <a:r>
              <a:rPr lang="zh-TW" altLang="en-US" sz="2000" b="1" dirty="0"/>
              <a:t>世界上多了一個聲音</a:t>
            </a:r>
            <a:endParaRPr lang="en-US" altLang="zh-TW" sz="2000" b="1" dirty="0"/>
          </a:p>
          <a:p>
            <a:pPr lvl="1">
              <a:lnSpc>
                <a:spcPct val="108000"/>
              </a:lnSpc>
              <a:spcBef>
                <a:spcPts val="300"/>
              </a:spcBef>
            </a:pPr>
            <a:r>
              <a:rPr lang="zh-TW" altLang="en-US" sz="2000" b="1" dirty="0"/>
              <a:t>魔鬼引誘人去：</a:t>
            </a:r>
            <a:endParaRPr lang="en-US" altLang="zh-TW" sz="2000" b="1" dirty="0"/>
          </a:p>
          <a:p>
            <a:pPr lvl="2">
              <a:lnSpc>
                <a:spcPct val="108000"/>
              </a:lnSpc>
              <a:spcBef>
                <a:spcPts val="300"/>
              </a:spcBef>
            </a:pPr>
            <a:r>
              <a:rPr lang="zh-TW" altLang="en-US" b="1" dirty="0"/>
              <a:t>懷疑神的命令及動機</a:t>
            </a:r>
            <a:endParaRPr lang="en-US" altLang="zh-TW" b="1" dirty="0"/>
          </a:p>
          <a:p>
            <a:pPr lvl="2">
              <a:lnSpc>
                <a:spcPct val="108000"/>
              </a:lnSpc>
              <a:spcBef>
                <a:spcPts val="300"/>
              </a:spcBef>
            </a:pPr>
            <a:r>
              <a:rPr lang="zh-TW" altLang="en-US" b="1" dirty="0"/>
              <a:t>違背神的命令</a:t>
            </a:r>
            <a:endParaRPr lang="en-US" altLang="zh-TW" b="1" dirty="0"/>
          </a:p>
          <a:p>
            <a:pPr lvl="2">
              <a:lnSpc>
                <a:spcPct val="108000"/>
              </a:lnSpc>
              <a:spcBef>
                <a:spcPts val="300"/>
              </a:spcBef>
            </a:pPr>
            <a:r>
              <a:rPr lang="zh-TW" altLang="en-US" b="1" dirty="0"/>
              <a:t>憑己意去分別善惡，以自我為中心</a:t>
            </a: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2000" b="1" dirty="0"/>
              <a:t>今日，這個仍然是我們所面對的挑戰：怎樣去分辨神的聲音</a:t>
            </a:r>
            <a:endParaRPr lang="en-US" altLang="zh-TW" sz="2000" b="1" dirty="0"/>
          </a:p>
          <a:p>
            <a:pPr lvl="1">
              <a:lnSpc>
                <a:spcPct val="108000"/>
              </a:lnSpc>
              <a:spcBef>
                <a:spcPts val="300"/>
              </a:spcBef>
            </a:pPr>
            <a:r>
              <a:rPr lang="zh-TW" altLang="en-US" sz="2000" b="1" dirty="0"/>
              <a:t>不能依靠我們自己的理性或分辨能力，需要依靠神的話語去分辨</a:t>
            </a:r>
          </a:p>
          <a:p>
            <a:pPr lvl="1">
              <a:lnSpc>
                <a:spcPct val="108000"/>
              </a:lnSpc>
              <a:spcBef>
                <a:spcPts val="300"/>
              </a:spcBef>
            </a:pPr>
            <a:r>
              <a:rPr lang="zh-TW" altLang="en-US" sz="2000" b="1" dirty="0"/>
              <a:t>沒有中間立場：所有思想、意念，不符合神的，就是違背神</a:t>
            </a:r>
            <a:endParaRPr lang="en-US" altLang="zh-TW" sz="2000" b="1" dirty="0"/>
          </a:p>
          <a:p>
            <a:pPr lvl="1">
              <a:lnSpc>
                <a:spcPct val="108000"/>
              </a:lnSpc>
              <a:spcBef>
                <a:spcPts val="300"/>
              </a:spcBef>
            </a:pPr>
            <a:r>
              <a:rPr lang="zh-TW" altLang="en-US" sz="2000" b="1" dirty="0"/>
              <a:t>林前 </a:t>
            </a:r>
            <a:r>
              <a:rPr lang="en-US" altLang="zh-TW" sz="2000" b="1" dirty="0"/>
              <a:t>10: 31</a:t>
            </a:r>
            <a:r>
              <a:rPr lang="zh-TW" altLang="en-US" sz="2000" b="1" i="1" dirty="0"/>
              <a:t>「所以，你們或吃喝，或作甚麼，一切都要</a:t>
            </a:r>
            <a:r>
              <a:rPr lang="zh-TW" altLang="en-US" sz="2000" b="1" i="1" u="sng" dirty="0"/>
              <a:t>為神的榮耀</a:t>
            </a:r>
            <a:r>
              <a:rPr lang="zh-TW" altLang="en-US" sz="2000" b="1" i="1" dirty="0"/>
              <a:t>而行。」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B9A2267-2FA9-4726-A642-A19A24F32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8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131848-5AF5-4241-B4D8-BC6603F18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i="1" dirty="0"/>
              <a:t>人的問題：自我中心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BE699-47D1-4DBB-A6A7-9199652A2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5235575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人違背神之後的特徵：以自我為中心</a:t>
            </a:r>
            <a:endParaRPr lang="en-US" altLang="zh-TW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HK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巴別塔事件 </a:t>
            </a:r>
            <a:r>
              <a:rPr lang="en-US" altLang="zh-HK" b="1" dirty="0">
                <a:latin typeface="+mn-ea"/>
              </a:rPr>
              <a:t>—</a:t>
            </a:r>
            <a:r>
              <a:rPr lang="en-US" altLang="zh-HK" b="1" dirty="0">
                <a:latin typeface="Calibri" panose="020F0502020204030204" pitchFamily="34" charset="0"/>
                <a:ea typeface="MingLiU_HKSCS" panose="02020500000000000000" pitchFamily="18" charset="-120"/>
              </a:rPr>
              <a:t> </a:t>
            </a:r>
            <a:r>
              <a:rPr lang="zh-TW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發生在洪水以後，</a:t>
            </a:r>
            <a:r>
              <a:rPr lang="zh-HK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創 </a:t>
            </a:r>
            <a:r>
              <a:rPr lang="en-US" altLang="zh-HK" b="1" dirty="0">
                <a:latin typeface="Calibri" panose="020F0502020204030204" pitchFamily="34" charset="0"/>
                <a:ea typeface="MingLiU_HKSCS" panose="02020500000000000000" pitchFamily="18" charset="-120"/>
              </a:rPr>
              <a:t>11: 1-9</a:t>
            </a:r>
            <a:endParaRPr lang="en-US" altLang="zh-TW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30238" lvl="1" indent="-290513">
              <a:lnSpc>
                <a:spcPct val="108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zh-TW" b="1" dirty="0">
                <a:latin typeface="Calibri" panose="020F0502020204030204" pitchFamily="34" charset="0"/>
                <a:ea typeface="MingLiU_HKSCS" panose="02020500000000000000" pitchFamily="18" charset="-120"/>
              </a:rPr>
              <a:t>v.1</a:t>
            </a:r>
            <a:r>
              <a:rPr lang="en-US" altLang="zh-TW" b="1" dirty="0">
                <a:latin typeface="+mn-ea"/>
              </a:rPr>
              <a:t>–</a:t>
            </a:r>
            <a:r>
              <a:rPr lang="zh-TW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那時，全世界只有一種語言</a:t>
            </a:r>
            <a:endParaRPr lang="en-US" altLang="zh-TW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30238" lvl="1" indent="-290513">
              <a:lnSpc>
                <a:spcPct val="108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zh-TW" b="1" dirty="0">
                <a:latin typeface="Calibri" panose="020F0502020204030204" pitchFamily="34" charset="0"/>
                <a:ea typeface="MingLiU_HKSCS" panose="02020500000000000000" pitchFamily="18" charset="-120"/>
              </a:rPr>
              <a:t>v.4</a:t>
            </a:r>
            <a:r>
              <a:rPr lang="en-US" altLang="zh-TW" b="1" dirty="0">
                <a:latin typeface="+mn-ea"/>
              </a:rPr>
              <a:t>–</a:t>
            </a:r>
            <a:r>
              <a:rPr lang="zh-TW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人要建一座城，造一座塔，塔頂要通天，</a:t>
            </a:r>
            <a:r>
              <a:rPr lang="zh-TW" altLang="en-US" b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要為自己立名</a:t>
            </a:r>
            <a:endParaRPr lang="en-US" altLang="zh-TW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30238" lvl="1" indent="-290513">
              <a:lnSpc>
                <a:spcPct val="108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zh-TW" b="1" dirty="0">
                <a:latin typeface="Calibri" panose="020F0502020204030204" pitchFamily="34" charset="0"/>
                <a:ea typeface="MingLiU_HKSCS" panose="02020500000000000000" pitchFamily="18" charset="-120"/>
              </a:rPr>
              <a:t>v.7</a:t>
            </a:r>
            <a:r>
              <a:rPr lang="en-US" altLang="zh-TW" b="1" dirty="0">
                <a:latin typeface="+mn-ea"/>
              </a:rPr>
              <a:t>–</a:t>
            </a:r>
            <a:r>
              <a:rPr lang="zh-HK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耶和華</a:t>
            </a:r>
            <a:r>
              <a:rPr lang="zh-TW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神混亂了他們的語言，使他們聽不懂對方的話</a:t>
            </a:r>
            <a:endParaRPr lang="en-US" altLang="zh-TW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30238" lvl="1" indent="-290513">
              <a:lnSpc>
                <a:spcPct val="108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zh-TW" b="1" dirty="0">
                <a:latin typeface="Calibri" panose="020F0502020204030204" pitchFamily="34" charset="0"/>
                <a:ea typeface="MingLiU_HKSCS" panose="02020500000000000000" pitchFamily="18" charset="-120"/>
              </a:rPr>
              <a:t>v.8</a:t>
            </a:r>
            <a:r>
              <a:rPr lang="en-US" altLang="zh-TW" b="1" dirty="0">
                <a:latin typeface="+mn-ea"/>
              </a:rPr>
              <a:t>–</a:t>
            </a:r>
            <a:r>
              <a:rPr lang="zh-TW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神把他們從那裡分散到全地上，他們就停止建造那城</a:t>
            </a:r>
            <a:endParaRPr lang="en-US" altLang="zh-TW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228600" lvl="1">
              <a:lnSpc>
                <a:spcPct val="108000"/>
              </a:lnSpc>
              <a:spcBef>
                <a:spcPts val="1200"/>
              </a:spcBef>
            </a:pPr>
            <a:r>
              <a:rPr lang="zh-TW" altLang="en-US" sz="2800" b="1" dirty="0">
                <a:latin typeface="Calibri" panose="020F0502020204030204" pitchFamily="34" charset="0"/>
                <a:ea typeface="MingLiU_HKSCS" panose="02020500000000000000" pitchFamily="18" charset="-120"/>
              </a:rPr>
              <a:t>目前世界上大約有 </a:t>
            </a:r>
            <a:r>
              <a:rPr lang="en-US" altLang="zh-TW" sz="2800" b="1" dirty="0">
                <a:latin typeface="Calibri" panose="020F0502020204030204" pitchFamily="34" charset="0"/>
                <a:ea typeface="MingLiU_HKSCS" panose="02020500000000000000" pitchFamily="18" charset="-120"/>
              </a:rPr>
              <a:t>6,500</a:t>
            </a:r>
            <a:r>
              <a:rPr lang="en-US" altLang="zh-TW" sz="2800" b="1" dirty="0">
                <a:latin typeface="+mn-ea"/>
              </a:rPr>
              <a:t>–</a:t>
            </a:r>
            <a:r>
              <a:rPr lang="en-US" altLang="zh-TW" sz="2800" b="1" dirty="0">
                <a:latin typeface="Calibri" panose="020F0502020204030204" pitchFamily="34" charset="0"/>
                <a:ea typeface="MingLiU_HKSCS" panose="02020500000000000000" pitchFamily="18" charset="-120"/>
              </a:rPr>
              <a:t>7,000 </a:t>
            </a:r>
            <a:r>
              <a:rPr lang="zh-TW" altLang="en-US" sz="2800" b="1" dirty="0">
                <a:latin typeface="Calibri" panose="020F0502020204030204" pitchFamily="34" charset="0"/>
                <a:ea typeface="MingLiU_HKSCS" panose="02020500000000000000" pitchFamily="18" charset="-120"/>
              </a:rPr>
              <a:t>種不同語言 </a:t>
            </a:r>
            <a:endParaRPr lang="en-US" altLang="zh-TW" sz="28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685800" lvl="2">
              <a:lnSpc>
                <a:spcPct val="108000"/>
              </a:lnSpc>
              <a:spcBef>
                <a:spcPts val="1200"/>
              </a:spcBef>
            </a:pPr>
            <a:r>
              <a:rPr lang="zh-TW" altLang="en-US" sz="2400" b="1" dirty="0">
                <a:latin typeface="Calibri" panose="020F0502020204030204" pitchFamily="34" charset="0"/>
                <a:ea typeface="MingLiU_HKSCS" panose="02020500000000000000" pitchFamily="18" charset="-120"/>
              </a:rPr>
              <a:t>神的話語需要被翻譯成各國各地不同的語言</a:t>
            </a:r>
            <a:endParaRPr lang="en-US" altLang="zh-TW" sz="24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339725" lvl="1" indent="0">
              <a:lnSpc>
                <a:spcPct val="108000"/>
              </a:lnSpc>
              <a:spcBef>
                <a:spcPts val="1200"/>
              </a:spcBef>
              <a:buNone/>
            </a:pPr>
            <a:endParaRPr lang="en-US" altLang="zh-TW" sz="28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BC1934-1BEF-41AE-A968-4EB3519E3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1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3600" b="1" i="1" dirty="0">
                <a:latin typeface="+mj-ea"/>
              </a:rPr>
              <a:t>人的言語、行為出自內心</a:t>
            </a:r>
            <a:endParaRPr lang="en-US" sz="3600" b="1" i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8"/>
            <a:ext cx="10515600" cy="521924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8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HK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雅</a:t>
            </a:r>
            <a:r>
              <a:rPr 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 3: 11-12</a:t>
            </a:r>
            <a:r>
              <a:rPr lang="en-US" sz="24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「</a:t>
            </a:r>
            <a:r>
              <a:rPr lang="zh-TW" altLang="en-US" sz="24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同一泉眼裡能夠湧出甜水和苦水來嗎？ </a:t>
            </a:r>
            <a:r>
              <a:rPr lang="en-US" altLang="zh-TW" sz="2400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12</a:t>
            </a:r>
            <a:r>
              <a:rPr lang="zh-TW" altLang="en-US" sz="24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我的弟兄們，無花果樹能結橄欖嗎？葡萄樹能長無花果嗎？鹹水也不能發出甜水來。</a:t>
            </a:r>
            <a:r>
              <a:rPr lang="en-US" sz="24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」</a:t>
            </a:r>
            <a:endParaRPr lang="en-US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28000"/>
              </a:lnSpc>
              <a:spcBef>
                <a:spcPts val="600"/>
              </a:spcBef>
            </a:pPr>
            <a:r>
              <a:rPr lang="zh-TW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舌頭顯示出我們的心思和意念</a:t>
            </a:r>
            <a:endParaRPr lang="en-US" altLang="zh-HK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lvl="1">
              <a:lnSpc>
                <a:spcPct val="128000"/>
              </a:lnSpc>
              <a:spcBef>
                <a:spcPts val="600"/>
              </a:spcBef>
            </a:pPr>
            <a:r>
              <a:rPr lang="zh-HK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太</a:t>
            </a:r>
            <a:r>
              <a:rPr 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 12: 34 </a:t>
            </a:r>
            <a:r>
              <a:rPr lang="en-US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「…</a:t>
            </a:r>
            <a:r>
              <a:rPr lang="zh-TW" altLang="en-US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因為心中所充滿的，口裡就說出來。」</a:t>
            </a:r>
            <a:endParaRPr lang="en-US" altLang="zh-TW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lvl="1">
              <a:lnSpc>
                <a:spcPct val="128000"/>
              </a:lnSpc>
              <a:spcBef>
                <a:spcPts val="600"/>
              </a:spcBef>
            </a:pPr>
            <a:r>
              <a:rPr lang="zh-HK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太</a:t>
            </a:r>
            <a:r>
              <a:rPr 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 15: 18-19 </a:t>
            </a:r>
            <a:r>
              <a:rPr lang="en-US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「</a:t>
            </a:r>
            <a:r>
              <a:rPr lang="zh-TW" altLang="en-US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 但從口裡出來的，是發自內心，才會使人污穢。</a:t>
            </a:r>
            <a:r>
              <a:rPr lang="en-US" altLang="zh-TW" b="1" i="1" baseline="30000" dirty="0">
                <a:latin typeface="Calibri" panose="020F0502020204030204" pitchFamily="34" charset="0"/>
                <a:ea typeface="MingLiU_HKSCS" panose="02020500000000000000" pitchFamily="18" charset="-120"/>
              </a:rPr>
              <a:t>19</a:t>
            </a:r>
            <a:r>
              <a:rPr lang="zh-TW" altLang="en-US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因為從心裡出來的，有惡念、兇殺、姦淫、淫亂、偷盜、假見證和毀謗。 」</a:t>
            </a:r>
            <a:endParaRPr lang="en-US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28000"/>
              </a:lnSpc>
              <a:spcBef>
                <a:spcPts val="600"/>
              </a:spcBef>
            </a:pPr>
            <a:r>
              <a:rPr lang="zh-TW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舌頭的使用顯示出我們靈命的成熟程度</a:t>
            </a:r>
            <a:endParaRPr lang="en-US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lvl="1">
              <a:lnSpc>
                <a:spcPct val="128000"/>
              </a:lnSpc>
              <a:spcBef>
                <a:spcPts val="600"/>
              </a:spcBef>
            </a:pPr>
            <a:r>
              <a:rPr lang="zh-TW" altLang="en-US" sz="2600" b="1" dirty="0">
                <a:latin typeface="Calibri" panose="020F0502020204030204" pitchFamily="34" charset="0"/>
                <a:ea typeface="MingLiU_HKSCS" panose="02020500000000000000" pitchFamily="18" charset="-120"/>
              </a:rPr>
              <a:t>從我們嘴裡講出來的</a:t>
            </a:r>
            <a:r>
              <a:rPr lang="zh-TW" altLang="en-US" sz="26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，</a:t>
            </a:r>
            <a:r>
              <a:rPr lang="zh-TW" altLang="en-US" sz="2600" b="1" dirty="0">
                <a:latin typeface="Calibri" panose="020F0502020204030204" pitchFamily="34" charset="0"/>
                <a:ea typeface="MingLiU_HKSCS" panose="02020500000000000000" pitchFamily="18" charset="-120"/>
              </a:rPr>
              <a:t>通常是我們靈命狀況的準確指標</a:t>
            </a:r>
            <a:endParaRPr lang="en-US" altLang="zh-TW" sz="26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lvl="1">
              <a:lnSpc>
                <a:spcPct val="128000"/>
              </a:lnSpc>
              <a:spcBef>
                <a:spcPts val="600"/>
              </a:spcBef>
            </a:pPr>
            <a:r>
              <a:rPr lang="zh-TW" altLang="en-US" sz="2600" b="1" dirty="0">
                <a:latin typeface="Calibri" panose="020F0502020204030204" pitchFamily="34" charset="0"/>
                <a:ea typeface="MingLiU_HKSCS" panose="02020500000000000000" pitchFamily="18" charset="-120"/>
              </a:rPr>
              <a:t>控制舌頭是自制的果子</a:t>
            </a:r>
            <a:endParaRPr lang="en-US" sz="26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28000"/>
              </a:lnSpc>
              <a:spcBef>
                <a:spcPts val="600"/>
              </a:spcBef>
            </a:pPr>
            <a:r>
              <a:rPr lang="zh-HK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雅</a:t>
            </a:r>
            <a:r>
              <a:rPr 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 1: 19 </a:t>
            </a:r>
            <a:r>
              <a:rPr lang="en-US" sz="26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「…</a:t>
            </a:r>
            <a:r>
              <a:rPr lang="zh-TW" altLang="en-US" sz="26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人人都應該快快地聽，慢慢地說，慢一點動怒；」</a:t>
            </a:r>
            <a:endParaRPr lang="en-US" altLang="zh-TW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28000"/>
              </a:lnSpc>
              <a:spcBef>
                <a:spcPts val="600"/>
              </a:spcBef>
            </a:pPr>
            <a:endParaRPr lang="en-US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lvl="1">
              <a:lnSpc>
                <a:spcPct val="128000"/>
              </a:lnSpc>
              <a:spcBef>
                <a:spcPts val="600"/>
              </a:spcBef>
            </a:pPr>
            <a:endParaRPr lang="en-US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6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C37D86-97A5-4A50-AB75-5AA3836BD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771697"/>
          </a:xfrm>
        </p:spPr>
        <p:txBody>
          <a:bodyPr>
            <a:normAutofit/>
          </a:bodyPr>
          <a:lstStyle/>
          <a:p>
            <a:r>
              <a:rPr lang="zh-TW" altLang="en-US" sz="3600" b="1" i="1" dirty="0">
                <a:latin typeface="+mj-ea"/>
              </a:rPr>
              <a:t>新人、新生命、新語言</a:t>
            </a:r>
            <a:endParaRPr lang="en-US" sz="3600" b="1" i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CAA1A3-79F6-4B59-957A-21C8FE39E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140" y="1131570"/>
            <a:ext cx="10713720" cy="5366558"/>
          </a:xfrm>
        </p:spPr>
        <p:txBody>
          <a:bodyPr>
            <a:normAutofit lnSpcReduction="10000"/>
          </a:bodyPr>
          <a:lstStyle/>
          <a:p>
            <a:pPr>
              <a:lnSpc>
                <a:spcPct val="118000"/>
              </a:lnSpc>
              <a:spcBef>
                <a:spcPts val="600"/>
              </a:spcBef>
            </a:pPr>
            <a:r>
              <a:rPr lang="zh-HK" altLang="en-US" sz="2000" b="1" dirty="0">
                <a:latin typeface="+mn-ea"/>
              </a:rPr>
              <a:t>西</a:t>
            </a:r>
            <a:r>
              <a:rPr lang="zh-HK" altLang="en-US" sz="2000" b="1" dirty="0">
                <a:latin typeface="Calibri" panose="020F0502020204030204" pitchFamily="34" charset="0"/>
              </a:rPr>
              <a:t> </a:t>
            </a:r>
            <a:r>
              <a:rPr lang="en-US" altLang="zh-HK" sz="2000" b="1" dirty="0">
                <a:latin typeface="Calibri" panose="020F0502020204030204" pitchFamily="34" charset="0"/>
              </a:rPr>
              <a:t>3: 8-10 </a:t>
            </a:r>
            <a:r>
              <a:rPr lang="zh-HK" altLang="en-US" sz="1800" b="1" i="1" dirty="0">
                <a:latin typeface="+mn-ea"/>
              </a:rPr>
              <a:t>「</a:t>
            </a:r>
            <a:r>
              <a:rPr lang="zh-TW" altLang="en-US" sz="1800" b="1" i="1" dirty="0">
                <a:latin typeface="+mn-ea"/>
              </a:rPr>
              <a:t>但現在你們要除去忿怒、惱怒、惡毒、毀謗，以及粗言穢語這一切事。</a:t>
            </a:r>
            <a:r>
              <a:rPr lang="en-US" altLang="zh-TW" sz="1800" b="1" i="1" baseline="30000" dirty="0"/>
              <a:t>9</a:t>
            </a:r>
            <a:r>
              <a:rPr lang="zh-HK" altLang="en-US" sz="1800" b="1" i="1" dirty="0">
                <a:latin typeface="+mn-ea"/>
              </a:rPr>
              <a:t>不要彼此說謊，因為你們已經</a:t>
            </a:r>
            <a:r>
              <a:rPr lang="zh-HK" altLang="en-US" sz="1800" b="1" i="1" u="sng" dirty="0">
                <a:latin typeface="+mn-ea"/>
              </a:rPr>
              <a:t>脫去了舊人</a:t>
            </a:r>
            <a:r>
              <a:rPr lang="zh-HK" altLang="en-US" sz="1800" b="1" i="1" dirty="0">
                <a:latin typeface="+mn-ea"/>
              </a:rPr>
              <a:t>和舊人的行為， </a:t>
            </a:r>
            <a:r>
              <a:rPr lang="en-US" altLang="zh-HK" sz="1800" b="1" i="1" baseline="30000" dirty="0"/>
              <a:t>10</a:t>
            </a:r>
            <a:r>
              <a:rPr lang="zh-HK" altLang="en-US" sz="1800" b="1" i="1" u="sng" dirty="0">
                <a:latin typeface="+mn-ea"/>
              </a:rPr>
              <a:t>穿上了新人</a:t>
            </a:r>
            <a:r>
              <a:rPr lang="zh-HK" altLang="en-US" sz="1800" b="1" i="1" dirty="0">
                <a:latin typeface="+mn-ea"/>
              </a:rPr>
              <a:t>。這新人照著他的創造者的形象漸漸更新，能夠充分認識主。」</a:t>
            </a:r>
            <a:endParaRPr lang="en-US" altLang="zh-HK" sz="2000" b="1" i="1" dirty="0">
              <a:latin typeface="+mn-ea"/>
            </a:endParaRPr>
          </a:p>
          <a:p>
            <a:pPr lvl="1">
              <a:lnSpc>
                <a:spcPct val="118000"/>
              </a:lnSpc>
              <a:spcBef>
                <a:spcPts val="600"/>
              </a:spcBef>
            </a:pPr>
            <a:r>
              <a:rPr lang="zh-TW" altLang="en-US" sz="2000" b="1" dirty="0">
                <a:latin typeface="+mn-ea"/>
              </a:rPr>
              <a:t>我們的舊人和舊人的罪性已與基督一同釘在十字架上</a:t>
            </a:r>
            <a:endParaRPr lang="en-US" altLang="zh-TW" sz="2000" b="1" dirty="0">
              <a:latin typeface="+mn-ea"/>
            </a:endParaRPr>
          </a:p>
          <a:p>
            <a:pPr lvl="1">
              <a:lnSpc>
                <a:spcPct val="118000"/>
              </a:lnSpc>
              <a:spcBef>
                <a:spcPts val="600"/>
              </a:spcBef>
            </a:pPr>
            <a:r>
              <a:rPr lang="zh-TW" altLang="en-US" sz="2000" b="1" dirty="0">
                <a:latin typeface="+mn-ea"/>
              </a:rPr>
              <a:t>我們的新人已經與主一同復活，行在神為我們所策劃的新生命中</a:t>
            </a:r>
            <a:endParaRPr lang="en-US" altLang="zh-HK" sz="2000" b="1" dirty="0">
              <a:latin typeface="+mn-ea"/>
            </a:endParaRPr>
          </a:p>
          <a:p>
            <a:pPr lvl="1">
              <a:lnSpc>
                <a:spcPct val="118000"/>
              </a:lnSpc>
              <a:spcBef>
                <a:spcPts val="600"/>
              </a:spcBef>
            </a:pPr>
            <a:r>
              <a:rPr lang="zh-TW" altLang="en-US" sz="2000" b="1" dirty="0">
                <a:latin typeface="+mn-ea"/>
              </a:rPr>
              <a:t>舊人只能說出帶來死亡的話；而新人是效法基督，並說出帶來生命的話</a:t>
            </a:r>
            <a:endParaRPr lang="en-US" altLang="zh-TW" sz="2000" b="1" dirty="0">
              <a:latin typeface="+mn-ea"/>
            </a:endParaRPr>
          </a:p>
          <a:p>
            <a:pPr>
              <a:lnSpc>
                <a:spcPct val="118000"/>
              </a:lnSpc>
              <a:spcBef>
                <a:spcPts val="1200"/>
              </a:spcBef>
            </a:pPr>
            <a:r>
              <a:rPr lang="zh-TW" altLang="en-US" sz="2000" b="1" dirty="0">
                <a:latin typeface="+mn-ea"/>
              </a:rPr>
              <a:t>西</a:t>
            </a:r>
            <a:r>
              <a:rPr lang="zh-TW" altLang="en-US" sz="2000" b="1" dirty="0">
                <a:latin typeface="Calibri" panose="020F0502020204030204" pitchFamily="34" charset="0"/>
                <a:ea typeface="MingLiU_HKSCS" panose="02020500000000000000" pitchFamily="18" charset="-120"/>
              </a:rPr>
              <a:t> </a:t>
            </a:r>
            <a:r>
              <a:rPr lang="en-US" altLang="zh-TW" sz="2000" b="1" dirty="0">
                <a:latin typeface="Calibri" panose="020F0502020204030204" pitchFamily="34" charset="0"/>
                <a:ea typeface="MingLiU_HKSCS" panose="02020500000000000000" pitchFamily="18" charset="-120"/>
              </a:rPr>
              <a:t>4: 2-6 </a:t>
            </a:r>
            <a:r>
              <a:rPr lang="zh-TW" altLang="en-US" sz="1800" b="1" i="1" dirty="0">
                <a:latin typeface="+mn-ea"/>
              </a:rPr>
              <a:t>「你們要</a:t>
            </a:r>
            <a:r>
              <a:rPr lang="zh-TW" altLang="en-US" sz="1800" b="1" i="1" u="sng" dirty="0">
                <a:latin typeface="+mn-ea"/>
              </a:rPr>
              <a:t>恆切禱告</a:t>
            </a:r>
            <a:r>
              <a:rPr lang="zh-TW" altLang="en-US" sz="1800" b="1" i="1" dirty="0">
                <a:latin typeface="+mn-ea"/>
              </a:rPr>
              <a:t>，在禱告的時候存著感恩的心警醒；</a:t>
            </a:r>
            <a:r>
              <a:rPr lang="en-US" altLang="zh-TW" sz="1800" b="1" i="1" baseline="30000" dirty="0"/>
              <a:t>3</a:t>
            </a:r>
            <a:r>
              <a:rPr lang="zh-TW" altLang="en-US" sz="1800" b="1" i="1" dirty="0">
                <a:latin typeface="+mn-ea"/>
              </a:rPr>
              <a:t>也要為我們禱告，求神為我們開傳道的門，</a:t>
            </a:r>
            <a:r>
              <a:rPr lang="zh-TW" altLang="en-US" sz="1800" b="1" i="1" u="sng" dirty="0">
                <a:latin typeface="+mn-ea"/>
              </a:rPr>
              <a:t>宣講基督的奧祕</a:t>
            </a:r>
            <a:r>
              <a:rPr lang="zh-TW" altLang="en-US" sz="1800" b="1" i="1" dirty="0">
                <a:latin typeface="+mn-ea"/>
              </a:rPr>
              <a:t>（我就是為了這個緣故被捆鎖），</a:t>
            </a:r>
            <a:r>
              <a:rPr lang="en-US" altLang="zh-TW" sz="1800" b="1" i="1" baseline="30000" dirty="0"/>
              <a:t>4</a:t>
            </a:r>
            <a:r>
              <a:rPr lang="zh-TW" altLang="en-US" sz="1800" b="1" i="1" dirty="0">
                <a:latin typeface="+mn-ea"/>
              </a:rPr>
              <a:t>使我照著我所應當說的，把這奧祕顯明出來。</a:t>
            </a:r>
            <a:r>
              <a:rPr lang="en-US" altLang="zh-TW" sz="1800" b="1" i="1" baseline="30000" dirty="0"/>
              <a:t>5</a:t>
            </a:r>
            <a:r>
              <a:rPr lang="zh-TW" altLang="en-US" sz="1800" b="1" i="1" dirty="0">
                <a:latin typeface="+mn-ea"/>
              </a:rPr>
              <a:t>你們要把握時機，</a:t>
            </a:r>
            <a:r>
              <a:rPr lang="zh-TW" altLang="en-US" sz="1800" b="1" i="1" u="sng" dirty="0">
                <a:latin typeface="+mn-ea"/>
              </a:rPr>
              <a:t>用智慧與外人來往</a:t>
            </a:r>
            <a:r>
              <a:rPr lang="zh-TW" altLang="en-US" sz="1800" b="1" i="1" dirty="0">
                <a:latin typeface="+mn-ea"/>
              </a:rPr>
              <a:t>。</a:t>
            </a:r>
            <a:r>
              <a:rPr lang="en-US" altLang="zh-TW" sz="1800" b="1" i="1" baseline="30000" dirty="0"/>
              <a:t>6</a:t>
            </a:r>
            <a:r>
              <a:rPr lang="zh-TW" altLang="en-US" sz="1800" b="1" i="1" dirty="0">
                <a:latin typeface="+mn-ea"/>
              </a:rPr>
              <a:t>你們的</a:t>
            </a:r>
            <a:r>
              <a:rPr lang="zh-TW" altLang="en-US" sz="1800" b="1" i="1" u="sng" dirty="0">
                <a:latin typeface="+mn-ea"/>
              </a:rPr>
              <a:t>話要常常溫和</a:t>
            </a:r>
            <a:r>
              <a:rPr lang="zh-TW" altLang="en-US" sz="1800" b="1" i="1" dirty="0">
                <a:latin typeface="+mn-ea"/>
              </a:rPr>
              <a:t>，好像是用鹽調和的，使你們知道應當怎樣回答各人。」</a:t>
            </a:r>
            <a:endParaRPr lang="zh-TW" altLang="en-US" sz="2000" b="1" i="1" dirty="0">
              <a:latin typeface="+mn-ea"/>
            </a:endParaRPr>
          </a:p>
          <a:p>
            <a:pPr lvl="1">
              <a:lnSpc>
                <a:spcPct val="118000"/>
              </a:lnSpc>
              <a:spcBef>
                <a:spcPts val="600"/>
              </a:spcBef>
            </a:pPr>
            <a:r>
              <a:rPr lang="en-US" altLang="zh-HK" sz="2000" b="1" dirty="0"/>
              <a:t>v.2 </a:t>
            </a:r>
            <a:r>
              <a:rPr lang="en-US" altLang="zh-HK" sz="2000" b="1" dirty="0">
                <a:latin typeface="+mn-ea"/>
              </a:rPr>
              <a:t>— </a:t>
            </a:r>
            <a:r>
              <a:rPr lang="zh-HK" altLang="en-US" sz="2000" b="1" dirty="0">
                <a:latin typeface="+mn-ea"/>
              </a:rPr>
              <a:t>用話語向神恆切禱告</a:t>
            </a:r>
            <a:endParaRPr lang="en-US" altLang="zh-HK" sz="2000" b="1" dirty="0">
              <a:latin typeface="+mn-ea"/>
            </a:endParaRPr>
          </a:p>
          <a:p>
            <a:pPr lvl="1">
              <a:lnSpc>
                <a:spcPct val="118000"/>
              </a:lnSpc>
              <a:spcBef>
                <a:spcPts val="600"/>
              </a:spcBef>
            </a:pPr>
            <a:r>
              <a:rPr lang="en-US" altLang="zh-HK" sz="2000" b="1" dirty="0"/>
              <a:t>vv.3-4 </a:t>
            </a:r>
            <a:r>
              <a:rPr lang="en-US" altLang="zh-HK" sz="2000" b="1" dirty="0">
                <a:latin typeface="+mn-ea"/>
              </a:rPr>
              <a:t>— </a:t>
            </a:r>
            <a:r>
              <a:rPr lang="zh-HK" altLang="en-US" sz="2000" b="1" dirty="0">
                <a:latin typeface="+mn-ea"/>
              </a:rPr>
              <a:t>用話語</a:t>
            </a:r>
            <a:r>
              <a:rPr lang="zh-TW" altLang="en-US" sz="2000" b="1" dirty="0">
                <a:latin typeface="+mn-ea"/>
              </a:rPr>
              <a:t>宣講基督的奧祕</a:t>
            </a:r>
            <a:endParaRPr lang="en-US" altLang="zh-TW" sz="2000" b="1" dirty="0">
              <a:latin typeface="+mn-ea"/>
            </a:endParaRPr>
          </a:p>
          <a:p>
            <a:pPr lvl="1">
              <a:lnSpc>
                <a:spcPct val="118000"/>
              </a:lnSpc>
              <a:spcBef>
                <a:spcPts val="600"/>
              </a:spcBef>
            </a:pPr>
            <a:r>
              <a:rPr lang="en-US" altLang="zh-HK" sz="2000" b="1" dirty="0"/>
              <a:t>v.5</a:t>
            </a:r>
            <a:r>
              <a:rPr lang="en-US" altLang="zh-HK" sz="2000" b="1" dirty="0">
                <a:latin typeface="+mn-ea"/>
              </a:rPr>
              <a:t> — </a:t>
            </a:r>
            <a:r>
              <a:rPr lang="zh-HK" altLang="en-US" sz="2000" b="1" dirty="0">
                <a:latin typeface="+mn-ea"/>
              </a:rPr>
              <a:t>以智慧</a:t>
            </a:r>
            <a:r>
              <a:rPr lang="zh-TW" altLang="en-US" sz="2000" b="1" dirty="0">
                <a:latin typeface="+mn-ea"/>
              </a:rPr>
              <a:t>的</a:t>
            </a:r>
            <a:r>
              <a:rPr lang="zh-HK" altLang="en-US" sz="2000" b="1" dirty="0">
                <a:latin typeface="+mn-ea"/>
              </a:rPr>
              <a:t>話語（和行為）與外人來往</a:t>
            </a:r>
            <a:endParaRPr lang="en-US" altLang="zh-HK" sz="2000" b="1" dirty="0">
              <a:latin typeface="+mn-ea"/>
            </a:endParaRPr>
          </a:p>
          <a:p>
            <a:pPr lvl="1">
              <a:lnSpc>
                <a:spcPct val="118000"/>
              </a:lnSpc>
              <a:spcBef>
                <a:spcPts val="600"/>
              </a:spcBef>
            </a:pPr>
            <a:r>
              <a:rPr lang="en-US" altLang="zh-HK" sz="2000" b="1" dirty="0"/>
              <a:t>v.6</a:t>
            </a:r>
            <a:r>
              <a:rPr lang="en-US" altLang="zh-HK" sz="2000" b="1" dirty="0">
                <a:latin typeface="+mn-ea"/>
              </a:rPr>
              <a:t> — </a:t>
            </a:r>
            <a:r>
              <a:rPr lang="zh-HK" altLang="en-US" sz="2000" b="1" dirty="0">
                <a:latin typeface="+mn-ea"/>
              </a:rPr>
              <a:t>以溫和（</a:t>
            </a:r>
            <a:r>
              <a:rPr lang="en-US" altLang="zh-HK" sz="2000" b="1" dirty="0"/>
              <a:t>grace</a:t>
            </a:r>
            <a:r>
              <a:rPr lang="zh-TW" altLang="en-US" sz="2000" b="1" i="1" dirty="0">
                <a:latin typeface="+mn-ea"/>
              </a:rPr>
              <a:t>，</a:t>
            </a:r>
            <a:r>
              <a:rPr lang="zh-TW" altLang="en-US" sz="2000" b="1" dirty="0">
                <a:latin typeface="+mn-ea"/>
              </a:rPr>
              <a:t>恩</a:t>
            </a:r>
            <a:r>
              <a:rPr lang="zh-HK" altLang="en-US" sz="2000" b="1" dirty="0">
                <a:latin typeface="+mn-ea"/>
              </a:rPr>
              <a:t>慈）的話語回答各人</a:t>
            </a:r>
            <a:endParaRPr lang="en-US" altLang="zh-HK" sz="2000" b="1" dirty="0">
              <a:latin typeface="+mn-ea"/>
            </a:endParaRPr>
          </a:p>
          <a:p>
            <a:pPr lvl="1">
              <a:lnSpc>
                <a:spcPct val="118000"/>
              </a:lnSpc>
              <a:spcBef>
                <a:spcPts val="600"/>
              </a:spcBef>
            </a:pPr>
            <a:endParaRPr lang="en-US" altLang="zh-HK" sz="2000" b="1" dirty="0">
              <a:latin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F98F652-2596-49F4-8CA0-6C36BBEA4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C37D86-97A5-4A50-AB75-5AA3836BD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i="1" dirty="0">
                <a:latin typeface="+mj-ea"/>
              </a:rPr>
              <a:t>結語</a:t>
            </a:r>
            <a:endParaRPr lang="en-US" sz="3600" b="1" i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CAA1A3-79F6-4B59-957A-21C8FE39E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140" y="1136823"/>
            <a:ext cx="10713720" cy="5299632"/>
          </a:xfrm>
        </p:spPr>
        <p:txBody>
          <a:bodyPr>
            <a:normAutofit/>
          </a:bodyPr>
          <a:lstStyle/>
          <a:p>
            <a:pPr>
              <a:lnSpc>
                <a:spcPct val="118000"/>
              </a:lnSpc>
              <a:spcBef>
                <a:spcPts val="600"/>
              </a:spcBef>
              <a:tabLst>
                <a:tab pos="1028700" algn="l"/>
              </a:tabLst>
            </a:pPr>
            <a:r>
              <a:rPr lang="zh-TW" altLang="en-US" sz="2400" b="1" dirty="0">
                <a:latin typeface="+mn-ea"/>
              </a:rPr>
              <a:t>人算甚麼，神竟賜給我們語言能力！</a:t>
            </a:r>
          </a:p>
          <a:p>
            <a:pPr>
              <a:lnSpc>
                <a:spcPct val="118000"/>
              </a:lnSpc>
              <a:spcBef>
                <a:spcPts val="600"/>
              </a:spcBef>
              <a:tabLst>
                <a:tab pos="1028700" algn="l"/>
              </a:tabLst>
            </a:pPr>
            <a:r>
              <a:rPr lang="zh-TW" altLang="en-US" sz="2400" b="1" dirty="0">
                <a:latin typeface="+mn-ea"/>
              </a:rPr>
              <a:t>神賜給人類語言能力，目的是讓我們去事奉祂</a:t>
            </a:r>
            <a:endParaRPr lang="en-US" altLang="zh-HK" sz="2400" b="1" dirty="0">
              <a:latin typeface="+mn-ea"/>
            </a:endParaRPr>
          </a:p>
          <a:p>
            <a:pPr lvl="1">
              <a:lnSpc>
                <a:spcPct val="118000"/>
              </a:lnSpc>
              <a:spcBef>
                <a:spcPts val="600"/>
              </a:spcBef>
              <a:tabLst>
                <a:tab pos="1028700" algn="l"/>
              </a:tabLst>
            </a:pPr>
            <a:r>
              <a:rPr lang="zh-HK" altLang="en-US" sz="2000" b="1" dirty="0">
                <a:latin typeface="+mn-ea"/>
              </a:rPr>
              <a:t>舊人 </a:t>
            </a:r>
            <a:r>
              <a:rPr lang="en-US" altLang="zh-HK" sz="2000" b="1" dirty="0">
                <a:latin typeface="+mn-ea"/>
              </a:rPr>
              <a:t>— </a:t>
            </a:r>
            <a:r>
              <a:rPr lang="zh-HK" altLang="en-US" sz="2000" b="1" dirty="0">
                <a:latin typeface="+mn-ea"/>
              </a:rPr>
              <a:t>詩 </a:t>
            </a:r>
            <a:r>
              <a:rPr lang="en-US" altLang="zh-HK" sz="2000" b="1" dirty="0">
                <a:latin typeface="Calibri" panose="020F0502020204030204" pitchFamily="34" charset="0"/>
              </a:rPr>
              <a:t>12:4</a:t>
            </a:r>
            <a:r>
              <a:rPr lang="zh-HK" altLang="en-US" sz="2000" b="1" i="1" dirty="0">
                <a:latin typeface="+mn-ea"/>
              </a:rPr>
              <a:t>「他們曾說：“我們必能以舌頭取勝；我們的嘴唇是自己的，誰能作我們的主呢？”」</a:t>
            </a:r>
          </a:p>
          <a:p>
            <a:pPr lvl="1">
              <a:lnSpc>
                <a:spcPct val="118000"/>
              </a:lnSpc>
              <a:spcBef>
                <a:spcPts val="600"/>
              </a:spcBef>
              <a:tabLst>
                <a:tab pos="1600200" algn="l"/>
              </a:tabLst>
            </a:pPr>
            <a:r>
              <a:rPr lang="zh-HK" altLang="en-US" sz="2000" b="1" dirty="0">
                <a:latin typeface="+mn-ea"/>
              </a:rPr>
              <a:t>新人 </a:t>
            </a:r>
            <a:r>
              <a:rPr lang="en-US" altLang="zh-HK" sz="2000" b="1" dirty="0">
                <a:latin typeface="+mn-ea"/>
              </a:rPr>
              <a:t>— 	</a:t>
            </a:r>
            <a:r>
              <a:rPr lang="zh-HK" altLang="en-US" sz="2000" b="1" dirty="0">
                <a:latin typeface="+mn-ea"/>
              </a:rPr>
              <a:t>詩</a:t>
            </a:r>
            <a:r>
              <a:rPr lang="en-US" altLang="zh-HK" sz="2000" b="1" dirty="0">
                <a:latin typeface="+mn-ea"/>
              </a:rPr>
              <a:t> </a:t>
            </a:r>
            <a:r>
              <a:rPr lang="en-US" altLang="zh-HK" sz="2000" b="1" dirty="0">
                <a:latin typeface="Calibri" panose="020F0502020204030204" pitchFamily="34" charset="0"/>
              </a:rPr>
              <a:t>141: 3 </a:t>
            </a:r>
            <a:r>
              <a:rPr lang="zh-HK" altLang="en-US" sz="2000" b="1" i="1" dirty="0">
                <a:latin typeface="+mn-ea"/>
              </a:rPr>
              <a:t>「耶和華啊！求你看守我的口，把守我的嘴。」</a:t>
            </a:r>
            <a:endParaRPr lang="en-US" altLang="zh-HK" sz="2000" b="1" i="1" dirty="0">
              <a:latin typeface="+mn-ea"/>
            </a:endParaRPr>
          </a:p>
          <a:p>
            <a:pPr marL="2286000" lvl="2" indent="-685800">
              <a:lnSpc>
                <a:spcPct val="118000"/>
              </a:lnSpc>
              <a:spcBef>
                <a:spcPts val="600"/>
              </a:spcBef>
              <a:buNone/>
            </a:pPr>
            <a:r>
              <a:rPr lang="zh-HK" altLang="en-US" b="1" dirty="0">
                <a:latin typeface="Calibri" panose="020F0502020204030204" pitchFamily="34" charset="0"/>
              </a:rPr>
              <a:t>詩 </a:t>
            </a:r>
            <a:r>
              <a:rPr lang="en-US" altLang="zh-HK" b="1" dirty="0">
                <a:latin typeface="Calibri" panose="020F0502020204030204" pitchFamily="34" charset="0"/>
              </a:rPr>
              <a:t>63: 3 </a:t>
            </a:r>
            <a:r>
              <a:rPr lang="zh-HK" altLang="en-US" b="1" i="1" dirty="0">
                <a:latin typeface="+mn-ea"/>
              </a:rPr>
              <a:t>「因你的慈愛比生命更好，我的嘴唇要頌讚你。」</a:t>
            </a:r>
          </a:p>
          <a:p>
            <a:pPr marL="2286000" lvl="2" indent="-1143000">
              <a:lnSpc>
                <a:spcPct val="118000"/>
              </a:lnSpc>
              <a:spcBef>
                <a:spcPts val="600"/>
              </a:spcBef>
              <a:buNone/>
            </a:pPr>
            <a:endParaRPr lang="en-US" altLang="zh-HK" sz="2400" b="1" dirty="0">
              <a:latin typeface="Calibri" panose="020F0502020204030204" pitchFamily="34" charset="0"/>
            </a:endParaRPr>
          </a:p>
          <a:p>
            <a:pPr>
              <a:lnSpc>
                <a:spcPct val="118000"/>
              </a:lnSpc>
              <a:spcBef>
                <a:spcPts val="600"/>
              </a:spcBef>
            </a:pPr>
            <a:r>
              <a:rPr lang="zh-HK" altLang="en-US" sz="2400" b="1" dirty="0">
                <a:latin typeface="+mn-ea"/>
              </a:rPr>
              <a:t>西</a:t>
            </a:r>
            <a:r>
              <a:rPr lang="zh-HK" altLang="en-US" sz="2400" b="1" dirty="0">
                <a:latin typeface="Calibri" panose="020F0502020204030204" pitchFamily="34" charset="0"/>
              </a:rPr>
              <a:t> </a:t>
            </a:r>
            <a:r>
              <a:rPr lang="en-US" altLang="zh-HK" sz="2400" b="1" dirty="0">
                <a:latin typeface="Calibri" panose="020F0502020204030204" pitchFamily="34" charset="0"/>
              </a:rPr>
              <a:t>3: 16-17</a:t>
            </a:r>
            <a:r>
              <a:rPr lang="zh-HK" altLang="en-US" sz="2400" b="1" dirty="0">
                <a:latin typeface="Calibri" panose="020F0502020204030204" pitchFamily="34" charset="0"/>
              </a:rPr>
              <a:t> </a:t>
            </a:r>
            <a:r>
              <a:rPr lang="zh-HK" altLang="en-US" sz="2400" b="1" i="1" dirty="0">
                <a:latin typeface="+mn-ea"/>
              </a:rPr>
              <a:t>「</a:t>
            </a:r>
            <a:r>
              <a:rPr lang="zh-TW" altLang="en-US" sz="2400" b="1" i="1" dirty="0">
                <a:latin typeface="+mn-ea"/>
              </a:rPr>
              <a:t>你們要讓基督的道豐豐富富地住在你們心裡，以各樣的智慧，彼此教導，互相勸戒，用詩章、聖詩、靈歌，懷著感恩的心歌頌神。 </a:t>
            </a:r>
            <a:r>
              <a:rPr lang="en-US" altLang="zh-TW" sz="2400" b="1" i="1" baseline="30000" dirty="0"/>
              <a:t>17</a:t>
            </a:r>
            <a:r>
              <a:rPr lang="zh-TW" altLang="en-US" sz="2400" b="1" i="1" dirty="0">
                <a:latin typeface="+mn-ea"/>
              </a:rPr>
              <a:t>凡你們所作的，</a:t>
            </a:r>
            <a:r>
              <a:rPr lang="zh-TW" altLang="en-US" sz="2400" b="1" i="1" u="sng" dirty="0">
                <a:latin typeface="+mn-ea"/>
              </a:rPr>
              <a:t>無論是言語或行為，都要奉主耶穌的名</a:t>
            </a:r>
            <a:r>
              <a:rPr lang="zh-TW" altLang="en-US" sz="2400" b="1" i="1" dirty="0">
                <a:latin typeface="+mn-ea"/>
              </a:rPr>
              <a:t>，藉著他感謝父神。</a:t>
            </a:r>
            <a:r>
              <a:rPr lang="zh-HK" altLang="en-US" sz="2400" b="1" i="1" dirty="0">
                <a:latin typeface="+mn-ea"/>
              </a:rPr>
              <a:t>」</a:t>
            </a:r>
            <a:endParaRPr lang="en-US" altLang="zh-HK" sz="2400" b="1" i="1" dirty="0">
              <a:latin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F98F652-2596-49F4-8CA0-6C36BBEA4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2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2CC5C4-E23A-4D1E-A1DB-2D8B2BAA9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3600" b="1" i="1" dirty="0"/>
              <a:t>引言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7F3C07-2D21-4C40-9445-AA6D1F18A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8194"/>
            <a:ext cx="10515600" cy="4898769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3600" b="1" dirty="0">
                <a:latin typeface="+mn-ea"/>
              </a:rPr>
              <a:t>你曾否因為別人對你說了一些話，而讓你感到受傷害？</a:t>
            </a:r>
            <a:endParaRPr lang="en-US" altLang="zh-TW" sz="3600" b="1" dirty="0">
              <a:latin typeface="+mn-ea"/>
            </a:endParaRP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3600" b="1" dirty="0">
                <a:latin typeface="+mn-ea"/>
              </a:rPr>
              <a:t>你曾否後悔在不適當的時間說了不適當的話，希望能收回你的話？</a:t>
            </a:r>
            <a:endParaRPr lang="en-US" altLang="zh-TW" sz="3600" b="1" dirty="0">
              <a:latin typeface="+mn-ea"/>
            </a:endParaRP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3600" b="1" dirty="0">
                <a:latin typeface="+mn-ea"/>
              </a:rPr>
              <a:t>我們是否經常說話粗心大意！</a:t>
            </a:r>
            <a:endParaRPr lang="en-US" altLang="zh-TW" sz="3600" b="1" dirty="0">
              <a:latin typeface="+mn-ea"/>
            </a:endParaRPr>
          </a:p>
          <a:p>
            <a:pPr marL="0" indent="0">
              <a:lnSpc>
                <a:spcPct val="108000"/>
              </a:lnSpc>
              <a:spcBef>
                <a:spcPts val="1200"/>
              </a:spcBef>
              <a:buNone/>
            </a:pPr>
            <a:endParaRPr lang="en-US" altLang="zh-TW" sz="3600" b="1" dirty="0">
              <a:latin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32EF3B-7DD1-455C-BB12-7EE836293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3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2CC5C4-E23A-4D1E-A1DB-2D8B2BAA9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3600" b="1" i="1" dirty="0"/>
              <a:t>我們的言語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7F3C07-2D21-4C40-9445-AA6D1F18A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8194"/>
            <a:ext cx="10515600" cy="4898769"/>
          </a:xfrm>
        </p:spPr>
        <p:txBody>
          <a:bodyPr>
            <a:normAutofit/>
          </a:bodyPr>
          <a:lstStyle/>
          <a:p>
            <a:pPr>
              <a:lnSpc>
                <a:spcPct val="128000"/>
              </a:lnSpc>
              <a:spcBef>
                <a:spcPts val="600"/>
              </a:spcBef>
            </a:pPr>
            <a:r>
              <a:rPr lang="zh-TW" altLang="en-US" sz="3600" b="1" dirty="0">
                <a:latin typeface="+mn-ea"/>
              </a:rPr>
              <a:t>我們用言語來傳達思想</a:t>
            </a:r>
          </a:p>
          <a:p>
            <a:pPr>
              <a:lnSpc>
                <a:spcPct val="128000"/>
              </a:lnSpc>
              <a:spcBef>
                <a:spcPts val="600"/>
              </a:spcBef>
            </a:pPr>
            <a:r>
              <a:rPr lang="zh-TW" altLang="en-US" sz="3600" b="1" dirty="0">
                <a:latin typeface="+mn-ea"/>
              </a:rPr>
              <a:t>自由社會享有「言論自由」</a:t>
            </a:r>
          </a:p>
          <a:p>
            <a:pPr marL="0" indent="0">
              <a:lnSpc>
                <a:spcPct val="128000"/>
              </a:lnSpc>
              <a:spcBef>
                <a:spcPts val="600"/>
              </a:spcBef>
              <a:buNone/>
            </a:pPr>
            <a:endParaRPr lang="en-US" sz="3600" b="1" dirty="0">
              <a:latin typeface="+mn-ea"/>
            </a:endParaRPr>
          </a:p>
          <a:p>
            <a:pPr marL="0" indent="0">
              <a:lnSpc>
                <a:spcPct val="128000"/>
              </a:lnSpc>
              <a:spcBef>
                <a:spcPts val="600"/>
              </a:spcBef>
              <a:buNone/>
            </a:pPr>
            <a:r>
              <a:rPr lang="zh-HK" altLang="en-US" sz="4000" b="1" i="1" u="sng" dirty="0">
                <a:latin typeface="+mn-ea"/>
              </a:rPr>
              <a:t>雅各書</a:t>
            </a:r>
            <a:endParaRPr lang="en-US" sz="4000" b="1" i="1" u="sng" dirty="0">
              <a:latin typeface="+mn-ea"/>
            </a:endParaRPr>
          </a:p>
          <a:p>
            <a:pPr>
              <a:lnSpc>
                <a:spcPct val="128000"/>
              </a:lnSpc>
              <a:spcBef>
                <a:spcPts val="600"/>
              </a:spcBef>
            </a:pPr>
            <a:r>
              <a:rPr lang="zh-TW" altLang="en-US" sz="3600" b="1" dirty="0">
                <a:latin typeface="+mn-ea"/>
              </a:rPr>
              <a:t>箴言書和主耶穌都有清楚地講解舌頭的本質和功用</a:t>
            </a:r>
            <a:endParaRPr lang="en-US" altLang="zh-TW" sz="3600" b="1" dirty="0">
              <a:latin typeface="+mn-ea"/>
            </a:endParaRPr>
          </a:p>
          <a:p>
            <a:pPr>
              <a:lnSpc>
                <a:spcPct val="128000"/>
              </a:lnSpc>
              <a:spcBef>
                <a:spcPts val="600"/>
              </a:spcBef>
            </a:pPr>
            <a:r>
              <a:rPr lang="zh-TW" altLang="en-US" sz="3600" b="1" dirty="0">
                <a:latin typeface="+mn-ea"/>
              </a:rPr>
              <a:t>顯然雅各是熟悉箴言書和耶穌的教導</a:t>
            </a:r>
            <a:endParaRPr lang="en-US" sz="3600" b="1" dirty="0">
              <a:latin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32EF3B-7DD1-455C-BB12-7EE836293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FD94BB-A772-4EE1-B145-DCDBBC18E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061"/>
            <a:ext cx="10515600" cy="771697"/>
          </a:xfrm>
        </p:spPr>
        <p:txBody>
          <a:bodyPr>
            <a:normAutofit/>
          </a:bodyPr>
          <a:lstStyle/>
          <a:p>
            <a:r>
              <a:rPr lang="zh-HK" altLang="en-US" sz="3600" b="1" i="1" dirty="0"/>
              <a:t>雅各書  </a:t>
            </a:r>
            <a:r>
              <a:rPr lang="en-US" altLang="zh-HK" sz="3600" b="1" i="1" dirty="0"/>
              <a:t>3: 1-12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0B2C42-E620-4873-AA42-291C77F57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730" y="1051758"/>
            <a:ext cx="11192540" cy="5652904"/>
          </a:xfrm>
        </p:spPr>
        <p:txBody>
          <a:bodyPr>
            <a:noAutofit/>
          </a:bodyPr>
          <a:lstStyle/>
          <a:p>
            <a:pPr marL="403225" indent="-403225">
              <a:lnSpc>
                <a:spcPct val="108000"/>
              </a:lnSpc>
              <a:spcBef>
                <a:spcPts val="300"/>
              </a:spcBef>
              <a:buSzPct val="80000"/>
              <a:buFont typeface="+mj-lt"/>
              <a:buAutoNum type="arabicPeriod"/>
            </a:pPr>
            <a:r>
              <a:rPr lang="zh-TW" altLang="en-US" b="1" dirty="0">
                <a:latin typeface="Calibri" panose="020F0502020204030204" pitchFamily="34" charset="0"/>
                <a:ea typeface="MingLiU_HKSCS" panose="02020500000000000000" pitchFamily="18" charset="-120"/>
              </a:rPr>
              <a:t>我的弟兄們，你們不應該有太多人作教師，因為知道我們作教師的將受更嚴厲的審判。 </a:t>
            </a:r>
            <a:endParaRPr lang="en-US" altLang="zh-TW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403225" indent="-403225">
              <a:lnSpc>
                <a:spcPct val="108000"/>
              </a:lnSpc>
              <a:spcBef>
                <a:spcPts val="300"/>
              </a:spcBef>
              <a:buSzPct val="80000"/>
              <a:buFont typeface="+mj-lt"/>
              <a:buAutoNum type="arabicPeriod"/>
            </a:pPr>
            <a:r>
              <a:rPr lang="zh-TW" altLang="en-US" b="1" dirty="0">
                <a:latin typeface="Calibri" panose="020F0502020204030204" pitchFamily="34" charset="0"/>
                <a:ea typeface="MingLiU_HKSCS-ExtB" panose="02020500000000000000" pitchFamily="18" charset="-120"/>
              </a:rPr>
              <a:t>我們在許多的事上都有過錯，假如有人在言語上沒有過錯，他就是完全的人，也能夠控制全身。 </a:t>
            </a:r>
            <a:endParaRPr lang="en-US" altLang="zh-TW" b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  <a:p>
            <a:pPr marL="403225" indent="-403225">
              <a:lnSpc>
                <a:spcPct val="108000"/>
              </a:lnSpc>
              <a:spcBef>
                <a:spcPts val="300"/>
              </a:spcBef>
              <a:buSzPct val="80000"/>
              <a:buFont typeface="+mj-lt"/>
              <a:buAutoNum type="arabicPeriod"/>
            </a:pPr>
            <a:r>
              <a:rPr lang="zh-TW" altLang="en-US" b="1" dirty="0">
                <a:latin typeface="Calibri" panose="020F0502020204030204" pitchFamily="34" charset="0"/>
                <a:ea typeface="MingLiU_HKSCS-ExtB" panose="02020500000000000000" pitchFamily="18" charset="-120"/>
              </a:rPr>
              <a:t>我們若把嚼環扣入馬嘴，使牠們馴服，就能駕馭牠們的全身。 </a:t>
            </a:r>
            <a:endParaRPr lang="en-US" altLang="zh-TW" b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  <a:p>
            <a:pPr marL="403225" indent="-403225">
              <a:lnSpc>
                <a:spcPct val="108000"/>
              </a:lnSpc>
              <a:spcBef>
                <a:spcPts val="300"/>
              </a:spcBef>
              <a:buSzPct val="80000"/>
              <a:buFont typeface="+mj-lt"/>
              <a:buAutoNum type="arabicPeriod"/>
            </a:pPr>
            <a:r>
              <a:rPr lang="zh-TW" altLang="en-US" b="1" dirty="0">
                <a:latin typeface="Calibri" panose="020F0502020204030204" pitchFamily="34" charset="0"/>
                <a:ea typeface="MingLiU_HKSCS-ExtB" panose="02020500000000000000" pitchFamily="18" charset="-120"/>
              </a:rPr>
              <a:t>試看，船隻雖然甚大，又被狂風催逼，舵手只用小小的舵，就可以隨意操縱。 </a:t>
            </a:r>
            <a:endParaRPr lang="en-US" altLang="zh-TW" b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  <a:p>
            <a:pPr marL="403225" indent="-403225">
              <a:lnSpc>
                <a:spcPct val="108000"/>
              </a:lnSpc>
              <a:spcBef>
                <a:spcPts val="300"/>
              </a:spcBef>
              <a:buSzPct val="80000"/>
              <a:buFont typeface="+mj-lt"/>
              <a:buAutoNum type="arabicPeriod"/>
            </a:pPr>
            <a:r>
              <a:rPr lang="zh-TW" altLang="en-US" b="1" dirty="0">
                <a:latin typeface="Calibri" panose="020F0502020204030204" pitchFamily="34" charset="0"/>
                <a:ea typeface="MingLiU_HKSCS-ExtB" panose="02020500000000000000" pitchFamily="18" charset="-120"/>
              </a:rPr>
              <a:t>照樣，舌頭雖然是個小肢體，卻會說誇大的話。試看，星星之火，可以燎原； </a:t>
            </a:r>
            <a:endParaRPr lang="en-US" altLang="zh-TW" b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  <a:p>
            <a:pPr marL="403225" indent="-403225">
              <a:lnSpc>
                <a:spcPct val="108000"/>
              </a:lnSpc>
              <a:spcBef>
                <a:spcPts val="300"/>
              </a:spcBef>
              <a:buSzPct val="80000"/>
              <a:buFont typeface="+mj-lt"/>
              <a:buAutoNum type="arabicPeriod"/>
            </a:pPr>
            <a:r>
              <a:rPr lang="zh-TW" altLang="en-US" b="1" dirty="0">
                <a:latin typeface="Calibri" panose="020F0502020204030204" pitchFamily="34" charset="0"/>
                <a:ea typeface="MingLiU_HKSCS-ExtB" panose="02020500000000000000" pitchFamily="18" charset="-120"/>
              </a:rPr>
              <a:t>舌頭就是火，在我們百體中，是個不義的世界，能污穢全身，把整個生命在運轉中焚燒起來，而且是被地獄之火點燃的。 </a:t>
            </a:r>
            <a:endParaRPr lang="en-US" altLang="zh-TW" b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  <a:p>
            <a:pPr marL="0" indent="0">
              <a:lnSpc>
                <a:spcPct val="108000"/>
              </a:lnSpc>
              <a:spcBef>
                <a:spcPts val="300"/>
              </a:spcBef>
              <a:buSzPct val="80000"/>
              <a:buNone/>
            </a:pPr>
            <a:endParaRPr lang="zh-TW" altLang="en-US" b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  <a:p>
            <a:pPr>
              <a:lnSpc>
                <a:spcPct val="108000"/>
              </a:lnSpc>
              <a:spcBef>
                <a:spcPts val="300"/>
              </a:spcBef>
              <a:buSzPct val="80000"/>
            </a:pPr>
            <a:endParaRPr lang="en-US" b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5E177E4-6A0B-4CA3-B3EF-99BCEC58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1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FD94BB-A772-4EE1-B145-DCDBBC18E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061"/>
            <a:ext cx="10515600" cy="771697"/>
          </a:xfrm>
        </p:spPr>
        <p:txBody>
          <a:bodyPr>
            <a:normAutofit/>
          </a:bodyPr>
          <a:lstStyle/>
          <a:p>
            <a:r>
              <a:rPr lang="zh-HK" altLang="en-US" sz="3600" b="1" i="1" dirty="0"/>
              <a:t>雅各書  </a:t>
            </a:r>
            <a:r>
              <a:rPr lang="en-US" altLang="zh-HK" sz="3600" b="1" i="1" dirty="0"/>
              <a:t>3: 1-12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0B2C42-E620-4873-AA42-291C77F57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730" y="1051758"/>
            <a:ext cx="11192540" cy="5652904"/>
          </a:xfrm>
        </p:spPr>
        <p:txBody>
          <a:bodyPr>
            <a:noAutofit/>
          </a:bodyPr>
          <a:lstStyle/>
          <a:p>
            <a:pPr marL="0" indent="0">
              <a:lnSpc>
                <a:spcPct val="108000"/>
              </a:lnSpc>
              <a:spcBef>
                <a:spcPts val="300"/>
              </a:spcBef>
              <a:buSzPct val="80000"/>
              <a:buNone/>
            </a:pPr>
            <a:r>
              <a:rPr lang="en-US" altLang="zh-TW" b="1" dirty="0" smtClean="0">
                <a:latin typeface="Calibri" panose="020F0502020204030204" pitchFamily="34" charset="0"/>
                <a:ea typeface="MingLiU_HKSCS-ExtB" panose="02020500000000000000" pitchFamily="18" charset="-120"/>
              </a:rPr>
              <a:t>7.  </a:t>
            </a:r>
            <a:r>
              <a:rPr lang="zh-TW" altLang="en-US" b="1" dirty="0" smtClean="0">
                <a:latin typeface="Calibri" panose="020F0502020204030204" pitchFamily="34" charset="0"/>
                <a:ea typeface="MingLiU_HKSCS-ExtB" panose="02020500000000000000" pitchFamily="18" charset="-120"/>
              </a:rPr>
              <a:t>各</a:t>
            </a:r>
            <a:r>
              <a:rPr lang="zh-TW" altLang="en-US" b="1" dirty="0">
                <a:latin typeface="Calibri" panose="020F0502020204030204" pitchFamily="34" charset="0"/>
                <a:ea typeface="MingLiU_HKSCS-ExtB" panose="02020500000000000000" pitchFamily="18" charset="-120"/>
              </a:rPr>
              <a:t>類飛禽、走獸、昆蟲、水族，都可以馴服，而且都已經被人類制伏了； </a:t>
            </a:r>
            <a:endParaRPr lang="en-US" altLang="zh-TW" b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  <a:p>
            <a:pPr marL="0" indent="0">
              <a:lnSpc>
                <a:spcPct val="108000"/>
              </a:lnSpc>
              <a:spcBef>
                <a:spcPts val="300"/>
              </a:spcBef>
              <a:buSzPct val="80000"/>
              <a:buNone/>
            </a:pPr>
            <a:r>
              <a:rPr lang="en-US" altLang="zh-TW" b="1" dirty="0" smtClean="0">
                <a:latin typeface="Calibri" panose="020F0502020204030204" pitchFamily="34" charset="0"/>
                <a:ea typeface="MingLiU_HKSCS-ExtB" panose="02020500000000000000" pitchFamily="18" charset="-120"/>
              </a:rPr>
              <a:t>8.</a:t>
            </a:r>
            <a:r>
              <a:rPr lang="zh-TW" altLang="en-US" b="1" dirty="0" smtClean="0">
                <a:latin typeface="Calibri" panose="020F0502020204030204" pitchFamily="34" charset="0"/>
                <a:ea typeface="MingLiU_HKSCS-ExtB" panose="02020500000000000000" pitchFamily="18" charset="-120"/>
              </a:rPr>
              <a:t>可</a:t>
            </a:r>
            <a:r>
              <a:rPr lang="zh-TW" altLang="en-US" b="1" dirty="0">
                <a:latin typeface="Calibri" panose="020F0502020204030204" pitchFamily="34" charset="0"/>
                <a:ea typeface="MingLiU_HKSCS-ExtB" panose="02020500000000000000" pitchFamily="18" charset="-120"/>
              </a:rPr>
              <a:t>是沒有人能夠制伏舌頭；它是喋喋不休的惡物，充滿了致命的毒素。 </a:t>
            </a:r>
            <a:endParaRPr lang="en-US" altLang="zh-TW" b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  <a:p>
            <a:pPr marL="0" indent="0">
              <a:lnSpc>
                <a:spcPct val="108000"/>
              </a:lnSpc>
              <a:spcBef>
                <a:spcPts val="300"/>
              </a:spcBef>
              <a:buSzPct val="80000"/>
              <a:buNone/>
            </a:pPr>
            <a:r>
              <a:rPr lang="en-US" altLang="zh-TW" b="1" dirty="0" smtClean="0">
                <a:latin typeface="Calibri" panose="020F0502020204030204" pitchFamily="34" charset="0"/>
                <a:ea typeface="MingLiU_HKSCS-ExtB" panose="02020500000000000000" pitchFamily="18" charset="-120"/>
              </a:rPr>
              <a:t>9. </a:t>
            </a:r>
            <a:r>
              <a:rPr lang="zh-TW" altLang="en-US" b="1" dirty="0" smtClean="0">
                <a:latin typeface="Calibri" panose="020F0502020204030204" pitchFamily="34" charset="0"/>
                <a:ea typeface="MingLiU_HKSCS-ExtB" panose="02020500000000000000" pitchFamily="18" charset="-120"/>
              </a:rPr>
              <a:t>我</a:t>
            </a:r>
            <a:r>
              <a:rPr lang="zh-TW" altLang="en-US" b="1" dirty="0">
                <a:latin typeface="Calibri" panose="020F0502020204030204" pitchFamily="34" charset="0"/>
                <a:ea typeface="MingLiU_HKSCS-ExtB" panose="02020500000000000000" pitchFamily="18" charset="-120"/>
              </a:rPr>
              <a:t>們用它來稱頌我們的主和天父，又用它來咒詛照神的形象被造的人。 </a:t>
            </a:r>
            <a:endParaRPr lang="en-US" altLang="zh-TW" b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  <a:p>
            <a:pPr marL="0" indent="0">
              <a:lnSpc>
                <a:spcPct val="108000"/>
              </a:lnSpc>
              <a:spcBef>
                <a:spcPts val="300"/>
              </a:spcBef>
              <a:buSzPct val="80000"/>
              <a:buNone/>
            </a:pPr>
            <a:r>
              <a:rPr lang="en-US" altLang="zh-TW" b="1" dirty="0" smtClean="0">
                <a:latin typeface="Calibri" panose="020F0502020204030204" pitchFamily="34" charset="0"/>
                <a:ea typeface="MingLiU_HKSCS-ExtB" panose="02020500000000000000" pitchFamily="18" charset="-120"/>
              </a:rPr>
              <a:t>10. </a:t>
            </a:r>
            <a:r>
              <a:rPr lang="zh-TW" altLang="en-US" b="1" dirty="0" smtClean="0">
                <a:latin typeface="Calibri" panose="020F0502020204030204" pitchFamily="34" charset="0"/>
                <a:ea typeface="MingLiU_HKSCS-ExtB" panose="02020500000000000000" pitchFamily="18" charset="-120"/>
              </a:rPr>
              <a:t>同</a:t>
            </a:r>
            <a:r>
              <a:rPr lang="zh-TW" altLang="en-US" b="1" dirty="0">
                <a:latin typeface="Calibri" panose="020F0502020204030204" pitchFamily="34" charset="0"/>
                <a:ea typeface="MingLiU_HKSCS-ExtB" panose="02020500000000000000" pitchFamily="18" charset="-120"/>
              </a:rPr>
              <a:t>一張嘴竟然又稱頌主，又咒詛人；我的弟兄們，這是不應該的！ </a:t>
            </a:r>
            <a:endParaRPr lang="en-US" altLang="zh-TW" b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  <a:p>
            <a:pPr marL="0" indent="0">
              <a:lnSpc>
                <a:spcPct val="108000"/>
              </a:lnSpc>
              <a:spcBef>
                <a:spcPts val="300"/>
              </a:spcBef>
              <a:buSzPct val="80000"/>
              <a:buNone/>
            </a:pPr>
            <a:r>
              <a:rPr lang="en-US" altLang="zh-TW" b="1" dirty="0" smtClean="0">
                <a:latin typeface="Calibri" panose="020F0502020204030204" pitchFamily="34" charset="0"/>
                <a:ea typeface="MingLiU_HKSCS-ExtB" panose="02020500000000000000" pitchFamily="18" charset="-120"/>
              </a:rPr>
              <a:t>11. </a:t>
            </a:r>
            <a:r>
              <a:rPr lang="zh-TW" altLang="en-US" b="1" dirty="0" smtClean="0">
                <a:latin typeface="Calibri" panose="020F0502020204030204" pitchFamily="34" charset="0"/>
                <a:ea typeface="MingLiU_HKSCS-ExtB" panose="02020500000000000000" pitchFamily="18" charset="-120"/>
              </a:rPr>
              <a:t>同</a:t>
            </a:r>
            <a:r>
              <a:rPr lang="zh-TW" altLang="en-US" b="1" dirty="0">
                <a:latin typeface="Calibri" panose="020F0502020204030204" pitchFamily="34" charset="0"/>
                <a:ea typeface="MingLiU_HKSCS-ExtB" panose="02020500000000000000" pitchFamily="18" charset="-120"/>
              </a:rPr>
              <a:t>一泉眼裡能夠湧出甜水和苦水來嗎？ </a:t>
            </a:r>
            <a:endParaRPr lang="en-US" altLang="zh-TW" b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  <a:p>
            <a:pPr marL="0" indent="0">
              <a:lnSpc>
                <a:spcPct val="108000"/>
              </a:lnSpc>
              <a:spcBef>
                <a:spcPts val="300"/>
              </a:spcBef>
              <a:buSzPct val="80000"/>
              <a:buNone/>
            </a:pPr>
            <a:r>
              <a:rPr lang="en-US" altLang="zh-TW" b="1" dirty="0" smtClean="0">
                <a:latin typeface="Calibri" panose="020F0502020204030204" pitchFamily="34" charset="0"/>
                <a:ea typeface="MingLiU_HKSCS-ExtB" panose="02020500000000000000" pitchFamily="18" charset="-120"/>
              </a:rPr>
              <a:t>12. </a:t>
            </a:r>
            <a:r>
              <a:rPr lang="zh-TW" altLang="en-US" b="1" dirty="0" smtClean="0">
                <a:latin typeface="Calibri" panose="020F0502020204030204" pitchFamily="34" charset="0"/>
                <a:ea typeface="MingLiU_HKSCS-ExtB" panose="02020500000000000000" pitchFamily="18" charset="-120"/>
              </a:rPr>
              <a:t>我</a:t>
            </a:r>
            <a:r>
              <a:rPr lang="zh-TW" altLang="en-US" b="1" dirty="0">
                <a:latin typeface="Calibri" panose="020F0502020204030204" pitchFamily="34" charset="0"/>
                <a:ea typeface="MingLiU_HKSCS-ExtB" panose="02020500000000000000" pitchFamily="18" charset="-120"/>
              </a:rPr>
              <a:t>的弟兄們，無花果樹能結橄欖嗎？葡萄樹能長無花果嗎？鹹水也不能發出甜水來。</a:t>
            </a:r>
          </a:p>
          <a:p>
            <a:pPr>
              <a:lnSpc>
                <a:spcPct val="108000"/>
              </a:lnSpc>
              <a:spcBef>
                <a:spcPts val="300"/>
              </a:spcBef>
              <a:buSzPct val="80000"/>
            </a:pPr>
            <a:endParaRPr lang="en-US" b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5E177E4-6A0B-4CA3-B3EF-99BCEC58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7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771697"/>
          </a:xfrm>
        </p:spPr>
        <p:txBody>
          <a:bodyPr>
            <a:normAutofit/>
          </a:bodyPr>
          <a:lstStyle/>
          <a:p>
            <a:r>
              <a:rPr lang="zh-HK" altLang="en-US" sz="3600" b="1" i="1" dirty="0">
                <a:latin typeface="+mj-ea"/>
              </a:rPr>
              <a:t>言語的威力 </a:t>
            </a:r>
            <a:r>
              <a:rPr lang="en-US" altLang="zh-TW" sz="3600" dirty="0">
                <a:latin typeface="+mj-ea"/>
              </a:rPr>
              <a:t>—</a:t>
            </a:r>
            <a:r>
              <a:rPr lang="en-US" altLang="zh-HK" sz="3600" b="1" i="1" dirty="0">
                <a:latin typeface="+mj-ea"/>
              </a:rPr>
              <a:t> </a:t>
            </a:r>
            <a:r>
              <a:rPr lang="zh-HK" altLang="en-US" sz="3600" b="1" i="1" dirty="0">
                <a:latin typeface="+mj-ea"/>
              </a:rPr>
              <a:t>很難控制舌頭</a:t>
            </a:r>
            <a:endParaRPr lang="en-US" sz="3600" b="1" i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5381"/>
            <a:ext cx="10515600" cy="553893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8000"/>
              </a:lnSpc>
              <a:spcBef>
                <a:spcPts val="0"/>
              </a:spcBef>
              <a:spcAft>
                <a:spcPts val="1200"/>
              </a:spcAft>
              <a:buNone/>
              <a:tabLst>
                <a:tab pos="569913" algn="l"/>
              </a:tabLst>
            </a:pPr>
            <a:r>
              <a:rPr lang="zh-HK" altLang="en-US" b="1" dirty="0"/>
              <a:t>雅</a:t>
            </a:r>
            <a:r>
              <a:rPr lang="en-US" b="1" dirty="0"/>
              <a:t> 3: 1-2</a:t>
            </a:r>
            <a:r>
              <a:rPr lang="en-US" sz="2400" b="1" i="1" dirty="0"/>
              <a:t>「</a:t>
            </a:r>
            <a:r>
              <a:rPr lang="zh-TW" altLang="en-US" sz="2400" b="1" i="1" dirty="0"/>
              <a:t>我的弟兄們，你們不應該有太多人作教師，因為知道我們作教師的將受更嚴厲的審判。</a:t>
            </a:r>
            <a:r>
              <a:rPr lang="en-US" altLang="zh-TW" sz="2400" b="1" i="1" baseline="30000" dirty="0"/>
              <a:t>2</a:t>
            </a:r>
            <a:r>
              <a:rPr lang="zh-TW" altLang="en-US" sz="2400" b="1" i="1" dirty="0"/>
              <a:t>我們在許多的事上都有過錯，假如有人在言語上沒有過錯，他就是完全的人，也能夠控制全身。</a:t>
            </a:r>
            <a:r>
              <a:rPr lang="en-US" sz="2400" b="1" i="1" dirty="0"/>
              <a:t>」</a:t>
            </a:r>
            <a:endParaRPr lang="en-US" b="1" i="1" dirty="0"/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en-US" altLang="zh-TW" b="1" dirty="0"/>
              <a:t>v.1 </a:t>
            </a:r>
            <a:r>
              <a:rPr lang="zh-TW" altLang="en-US" b="1" dirty="0"/>
              <a:t>教師的潛在力和責任</a:t>
            </a:r>
            <a:endParaRPr lang="en-US" b="1" dirty="0"/>
          </a:p>
          <a:p>
            <a:pPr lvl="1">
              <a:lnSpc>
                <a:spcPct val="108000"/>
              </a:lnSpc>
              <a:spcBef>
                <a:spcPts val="600"/>
              </a:spcBef>
            </a:pPr>
            <a:r>
              <a:rPr lang="zh-TW" altLang="en-US" b="1" dirty="0"/>
              <a:t>教師有能力影響其他人</a:t>
            </a:r>
            <a:endParaRPr lang="en-US" b="1" dirty="0"/>
          </a:p>
          <a:p>
            <a:pPr lvl="1">
              <a:lnSpc>
                <a:spcPct val="108000"/>
              </a:lnSpc>
              <a:spcBef>
                <a:spcPts val="600"/>
              </a:spcBef>
            </a:pPr>
            <a:r>
              <a:rPr lang="zh-TW" altLang="en-US" b="1" dirty="0"/>
              <a:t>教師有潛力引導人走「對」或「錯」的路</a:t>
            </a:r>
            <a:endParaRPr lang="en-US" b="1" dirty="0"/>
          </a:p>
          <a:p>
            <a:pPr lvl="1">
              <a:lnSpc>
                <a:spcPct val="108000"/>
              </a:lnSpc>
              <a:spcBef>
                <a:spcPts val="600"/>
              </a:spcBef>
            </a:pPr>
            <a:r>
              <a:rPr lang="zh-TW" altLang="en-US" b="1" dirty="0"/>
              <a:t>教師的被審判是根據他所教導的內容</a:t>
            </a:r>
            <a:endParaRPr lang="en-US" altLang="zh-TW" b="1" dirty="0"/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en-US" altLang="zh-TW" b="1" dirty="0"/>
              <a:t>v.2 </a:t>
            </a:r>
            <a:r>
              <a:rPr lang="zh-TW" altLang="en-US" b="1" dirty="0"/>
              <a:t>控制舌頭是很難的 </a:t>
            </a:r>
            <a:r>
              <a:rPr lang="en-US" altLang="zh-TW" b="1" dirty="0"/>
              <a:t>– v.8</a:t>
            </a:r>
            <a:endParaRPr lang="en-US" b="1" dirty="0"/>
          </a:p>
          <a:p>
            <a:pPr lvl="1">
              <a:lnSpc>
                <a:spcPct val="108000"/>
              </a:lnSpc>
              <a:spcBef>
                <a:spcPts val="600"/>
              </a:spcBef>
            </a:pPr>
            <a:r>
              <a:rPr lang="zh-TW" altLang="en-US" b="1" dirty="0"/>
              <a:t>沒有人是完全的，說話只會講多錯多</a:t>
            </a:r>
            <a:endParaRPr lang="en-US" altLang="zh-TW" b="1" dirty="0"/>
          </a:p>
          <a:p>
            <a:pPr lvl="1">
              <a:lnSpc>
                <a:spcPct val="108000"/>
              </a:lnSpc>
              <a:spcBef>
                <a:spcPts val="600"/>
              </a:spcBef>
            </a:pPr>
            <a:r>
              <a:rPr lang="zh-TW" altLang="en-US" b="1" dirty="0"/>
              <a:t>箴 </a:t>
            </a:r>
            <a:r>
              <a:rPr lang="en-US" altLang="zh-TW" b="1" dirty="0"/>
              <a:t>18: 2</a:t>
            </a:r>
            <a:r>
              <a:rPr lang="zh-TW" altLang="en-US" b="1" i="1" dirty="0"/>
              <a:t>「 愚昧人不喜歡明白事理，只喜歡顯露自己的心意。」</a:t>
            </a:r>
            <a:endParaRPr lang="en-US" altLang="zh-TW" b="1" dirty="0"/>
          </a:p>
          <a:p>
            <a:pPr lvl="1">
              <a:lnSpc>
                <a:spcPct val="108000"/>
              </a:lnSpc>
              <a:spcBef>
                <a:spcPts val="600"/>
              </a:spcBef>
            </a:pPr>
            <a:r>
              <a:rPr lang="zh-TW" altLang="en-US" b="1" dirty="0"/>
              <a:t>箴 </a:t>
            </a:r>
            <a:r>
              <a:rPr lang="en-US" altLang="zh-TW" b="1" dirty="0"/>
              <a:t>17: 28</a:t>
            </a:r>
            <a:r>
              <a:rPr lang="zh-TW" altLang="en-US" b="1" i="1" dirty="0"/>
              <a:t>「 愚妄人默不作聲，也算是智慧；閉口不言，也算是聰明。」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6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>
            <a:normAutofit/>
          </a:bodyPr>
          <a:lstStyle/>
          <a:p>
            <a:r>
              <a:rPr lang="zh-HK" altLang="en-US" sz="3600" b="1" i="1" dirty="0"/>
              <a:t>舌頭的特徵 </a:t>
            </a:r>
            <a:r>
              <a:rPr lang="en-US" altLang="zh-HK" sz="3600" b="1" i="1" dirty="0"/>
              <a:t>— </a:t>
            </a:r>
            <a:r>
              <a:rPr lang="zh-HK" altLang="en-US" sz="3600" b="1" i="1" dirty="0"/>
              <a:t>超過比例的威力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822"/>
            <a:ext cx="10657114" cy="535605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8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HK" altLang="en-US" b="1" dirty="0"/>
              <a:t>雅</a:t>
            </a:r>
            <a:r>
              <a:rPr lang="en-US" b="1" dirty="0"/>
              <a:t> 3: 3-5</a:t>
            </a:r>
            <a:r>
              <a:rPr lang="zh-TW" altLang="en-US" sz="2400" b="1" i="1" dirty="0"/>
              <a:t>「我們若把</a:t>
            </a:r>
            <a:r>
              <a:rPr lang="zh-TW" altLang="en-US" sz="2400" b="1" i="1" u="sng" dirty="0"/>
              <a:t>嚼環</a:t>
            </a:r>
            <a:r>
              <a:rPr lang="zh-TW" altLang="en-US" sz="2400" b="1" i="1" dirty="0"/>
              <a:t>扣入馬嘴，使牠們馴服，就能駕馭牠們的全身。</a:t>
            </a:r>
            <a:r>
              <a:rPr lang="en-US" altLang="zh-TW" sz="2400" b="1" i="1" baseline="30000" dirty="0"/>
              <a:t>4</a:t>
            </a:r>
            <a:r>
              <a:rPr lang="zh-TW" altLang="en-US" sz="2400" b="1" i="1" dirty="0"/>
              <a:t>試看，船隻雖然甚大，又被狂風催逼，舵手只用</a:t>
            </a:r>
            <a:r>
              <a:rPr lang="zh-TW" altLang="en-US" sz="2400" b="1" i="1" u="sng" dirty="0"/>
              <a:t>小小的舵</a:t>
            </a:r>
            <a:r>
              <a:rPr lang="zh-TW" altLang="en-US" sz="2400" b="1" i="1" dirty="0"/>
              <a:t>，就可以隨意操縱。 </a:t>
            </a:r>
            <a:r>
              <a:rPr lang="en-US" altLang="zh-TW" sz="2400" b="1" i="1" baseline="30000" dirty="0"/>
              <a:t>5</a:t>
            </a:r>
            <a:r>
              <a:rPr lang="zh-TW" altLang="en-US" sz="2400" b="1" i="1" dirty="0"/>
              <a:t>照樣，舌頭雖然是個小肢體，卻會說誇大的話。試看，</a:t>
            </a:r>
            <a:r>
              <a:rPr lang="zh-TW" altLang="en-US" sz="2400" b="1" i="1" u="sng" dirty="0"/>
              <a:t>星星之火</a:t>
            </a:r>
            <a:r>
              <a:rPr lang="zh-TW" altLang="en-US" sz="2400" b="1" i="1" dirty="0"/>
              <a:t>，可以燎原；」</a:t>
            </a:r>
            <a:endParaRPr lang="en-US" b="1" i="1" dirty="0"/>
          </a:p>
          <a:p>
            <a:pPr>
              <a:lnSpc>
                <a:spcPct val="128000"/>
              </a:lnSpc>
              <a:spcBef>
                <a:spcPts val="1200"/>
              </a:spcBef>
            </a:pPr>
            <a:r>
              <a:rPr lang="zh-TW" altLang="en-US" b="1" dirty="0"/>
              <a:t>舌頭雖小，影響力卻非常大</a:t>
            </a:r>
            <a:endParaRPr lang="en-US" altLang="zh-TW" b="1" dirty="0"/>
          </a:p>
          <a:p>
            <a:pPr lvl="1">
              <a:lnSpc>
                <a:spcPct val="128000"/>
              </a:lnSpc>
              <a:spcBef>
                <a:spcPts val="600"/>
              </a:spcBef>
            </a:pPr>
            <a:r>
              <a:rPr lang="zh-TW" altLang="en-US" sz="2800" b="1" dirty="0"/>
              <a:t>神是藉著祂的話創造了宇宙 </a:t>
            </a:r>
            <a:r>
              <a:rPr lang="en-US" altLang="zh-TW" sz="2800" b="1" dirty="0">
                <a:latin typeface="+mn-ea"/>
              </a:rPr>
              <a:t>—</a:t>
            </a:r>
            <a:r>
              <a:rPr lang="en-US" altLang="zh-TW" sz="2800" b="1" dirty="0"/>
              <a:t> </a:t>
            </a:r>
            <a:r>
              <a:rPr lang="zh-HK" altLang="en-US" sz="2800" b="1" dirty="0"/>
              <a:t>神說</a:t>
            </a:r>
            <a:r>
              <a:rPr lang="en-US" altLang="zh-HK" sz="2800" b="1" dirty="0"/>
              <a:t>…</a:t>
            </a:r>
            <a:r>
              <a:rPr lang="zh-HK" altLang="en-US" sz="2600" b="1" dirty="0"/>
              <a:t>（創 </a:t>
            </a:r>
            <a:r>
              <a:rPr lang="en-US" altLang="zh-HK" sz="2600" b="1" dirty="0"/>
              <a:t>1: 3, 6, 9, 11, 14, 20, 24, 26, 29</a:t>
            </a:r>
            <a:r>
              <a:rPr lang="zh-HK" altLang="en-US" sz="2600" b="1" dirty="0"/>
              <a:t>）</a:t>
            </a:r>
            <a:endParaRPr lang="en-US" altLang="zh-TW" sz="2800" b="1" dirty="0"/>
          </a:p>
          <a:p>
            <a:pPr>
              <a:lnSpc>
                <a:spcPct val="128000"/>
              </a:lnSpc>
              <a:spcBef>
                <a:spcPts val="1200"/>
              </a:spcBef>
            </a:pPr>
            <a:r>
              <a:rPr lang="zh-TW" altLang="en-US" b="1" dirty="0"/>
              <a:t>舌頭的影響範圍深遠</a:t>
            </a:r>
            <a:endParaRPr lang="en-US" altLang="zh-TW" b="1" dirty="0"/>
          </a:p>
          <a:p>
            <a:pPr lvl="1">
              <a:lnSpc>
                <a:spcPct val="128000"/>
              </a:lnSpc>
              <a:spcBef>
                <a:spcPts val="600"/>
              </a:spcBef>
            </a:pPr>
            <a:r>
              <a:rPr lang="zh-HK" altLang="en-US" sz="2800" b="1" dirty="0"/>
              <a:t>箴 </a:t>
            </a:r>
            <a:r>
              <a:rPr lang="en-US" altLang="zh-HK" sz="2800" b="1" dirty="0"/>
              <a:t>18: 21</a:t>
            </a:r>
            <a:r>
              <a:rPr lang="zh-HK" altLang="en-US" sz="2600" b="1" i="1" dirty="0">
                <a:latin typeface="+mn-ea"/>
              </a:rPr>
              <a:t>「</a:t>
            </a:r>
            <a:r>
              <a:rPr lang="zh-TW" altLang="en-US" sz="2600" b="1" i="1" dirty="0">
                <a:latin typeface="+mn-ea"/>
              </a:rPr>
              <a:t>生與死都在舌頭的權下；愛把弄這權柄的，必自食其果。」</a:t>
            </a:r>
            <a:endParaRPr lang="zh-TW" altLang="en-US" sz="2800" b="1" i="1" dirty="0">
              <a:latin typeface="+mn-ea"/>
            </a:endParaRPr>
          </a:p>
          <a:p>
            <a:pPr>
              <a:lnSpc>
                <a:spcPct val="128000"/>
              </a:lnSpc>
              <a:spcBef>
                <a:spcPts val="1200"/>
              </a:spcBef>
            </a:pPr>
            <a:r>
              <a:rPr lang="zh-TW" altLang="en-US" b="1" dirty="0"/>
              <a:t>舌頭能影響我們的生命，或好或壞</a:t>
            </a:r>
            <a:endParaRPr lang="en-US" altLang="zh-TW" b="1" dirty="0"/>
          </a:p>
          <a:p>
            <a:pPr lvl="1">
              <a:lnSpc>
                <a:spcPct val="128000"/>
              </a:lnSpc>
              <a:spcBef>
                <a:spcPts val="600"/>
              </a:spcBef>
            </a:pPr>
            <a:r>
              <a:rPr lang="zh-TW" altLang="en-US" sz="2800" b="1" dirty="0"/>
              <a:t>箴 </a:t>
            </a:r>
            <a:r>
              <a:rPr lang="en-US" altLang="zh-TW" sz="2800" b="1" dirty="0"/>
              <a:t>15: 4</a:t>
            </a:r>
            <a:r>
              <a:rPr lang="zh-TW" altLang="en-US" sz="2600" b="1" i="1" dirty="0"/>
              <a:t>「說安慰話的舌頭是生命樹；奸惡的舌頭使人心碎。」</a:t>
            </a:r>
            <a:endParaRPr lang="zh-TW" altLang="en-US" sz="2800" b="1" i="1" dirty="0"/>
          </a:p>
          <a:p>
            <a:pPr lvl="1">
              <a:lnSpc>
                <a:spcPct val="128000"/>
              </a:lnSpc>
              <a:spcBef>
                <a:spcPts val="600"/>
              </a:spcBef>
            </a:pPr>
            <a:r>
              <a:rPr lang="zh-HK" altLang="en-US" sz="2800" b="1" dirty="0"/>
              <a:t>雅</a:t>
            </a:r>
            <a:r>
              <a:rPr lang="en-US" sz="2800" b="1" dirty="0"/>
              <a:t> 1: 26</a:t>
            </a:r>
            <a:r>
              <a:rPr lang="zh-HK" altLang="en-US" sz="2600" b="1" i="1" dirty="0"/>
              <a:t>「</a:t>
            </a:r>
            <a:r>
              <a:rPr lang="zh-TW" altLang="en-US" sz="2600" b="1" i="1" dirty="0"/>
              <a:t>如果有人自以為虔誠，卻不約束他的舌頭，反而自己欺騙自己，這人的虔誠是沒有用的。</a:t>
            </a:r>
            <a:r>
              <a:rPr lang="zh-HK" altLang="en-US" sz="2600" b="1" i="1" dirty="0"/>
              <a:t>」</a:t>
            </a:r>
            <a:endParaRPr lang="en-US" sz="2800" b="1" i="1" dirty="0"/>
          </a:p>
          <a:p>
            <a:pPr>
              <a:lnSpc>
                <a:spcPct val="128000"/>
              </a:lnSpc>
              <a:spcBef>
                <a:spcPts val="600"/>
              </a:spcBef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7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553" y="365125"/>
            <a:ext cx="10930247" cy="771697"/>
          </a:xfrm>
        </p:spPr>
        <p:txBody>
          <a:bodyPr>
            <a:normAutofit/>
          </a:bodyPr>
          <a:lstStyle/>
          <a:p>
            <a:r>
              <a:rPr lang="zh-HK" altLang="en-US" sz="3600" b="1" i="1" dirty="0"/>
              <a:t>舌頭的破壞力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553" y="1136822"/>
            <a:ext cx="11344894" cy="5453983"/>
          </a:xfrm>
        </p:spPr>
        <p:txBody>
          <a:bodyPr>
            <a:noAutofit/>
          </a:bodyPr>
          <a:lstStyle/>
          <a:p>
            <a:pPr marL="0" indent="0">
              <a:lnSpc>
                <a:spcPct val="108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HK" altLang="en-US" sz="2400" b="1" dirty="0">
                <a:latin typeface="+mn-ea"/>
              </a:rPr>
              <a:t>雅</a:t>
            </a:r>
            <a:r>
              <a:rPr lang="en-US" sz="2400" b="1" dirty="0"/>
              <a:t> 3: 6-8</a:t>
            </a:r>
            <a:r>
              <a:rPr lang="zh-TW" altLang="en-US" sz="2000" b="1" i="1" dirty="0">
                <a:latin typeface="+mn-ea"/>
              </a:rPr>
              <a:t>「</a:t>
            </a:r>
            <a:r>
              <a:rPr lang="zh-TW" altLang="en-US" sz="2000" b="1" i="1" u="sng" dirty="0">
                <a:latin typeface="+mn-ea"/>
              </a:rPr>
              <a:t>舌頭就是火</a:t>
            </a:r>
            <a:r>
              <a:rPr lang="zh-TW" altLang="en-US" sz="2000" b="1" i="1" dirty="0">
                <a:latin typeface="+mn-ea"/>
              </a:rPr>
              <a:t>，在我們百體中，是個</a:t>
            </a:r>
            <a:r>
              <a:rPr lang="zh-TW" altLang="en-US" sz="2000" b="1" i="1" u="sng" dirty="0">
                <a:latin typeface="+mn-ea"/>
              </a:rPr>
              <a:t>不義的世界</a:t>
            </a:r>
            <a:r>
              <a:rPr lang="zh-TW" altLang="en-US" sz="2000" b="1" i="1" dirty="0">
                <a:latin typeface="+mn-ea"/>
              </a:rPr>
              <a:t>，能</a:t>
            </a:r>
            <a:r>
              <a:rPr lang="zh-TW" altLang="en-US" sz="2000" b="1" i="1" u="sng" dirty="0">
                <a:latin typeface="+mn-ea"/>
              </a:rPr>
              <a:t>污穢全身，把整個生命在運轉中焚燒起來</a:t>
            </a:r>
            <a:r>
              <a:rPr lang="zh-TW" altLang="en-US" sz="2000" b="1" i="1" dirty="0">
                <a:latin typeface="+mn-ea"/>
              </a:rPr>
              <a:t>，而且是被地獄之火點燃的。 </a:t>
            </a:r>
            <a:r>
              <a:rPr lang="en-US" altLang="zh-TW" sz="2000" b="1" i="1" baseline="30000" dirty="0">
                <a:latin typeface="+mn-ea"/>
              </a:rPr>
              <a:t>7</a:t>
            </a:r>
            <a:r>
              <a:rPr lang="zh-TW" altLang="en-US" sz="2000" b="1" i="1" dirty="0">
                <a:latin typeface="+mn-ea"/>
              </a:rPr>
              <a:t>各類飛禽、走獸、昆蟲、水族，都可以馴服，而且都已經被人類制伏了；</a:t>
            </a:r>
            <a:r>
              <a:rPr lang="en-US" altLang="zh-TW" sz="2000" b="1" i="1" baseline="30000" dirty="0">
                <a:latin typeface="+mn-ea"/>
              </a:rPr>
              <a:t>8</a:t>
            </a:r>
            <a:r>
              <a:rPr lang="zh-TW" altLang="en-US" sz="2000" b="1" i="1" dirty="0">
                <a:latin typeface="+mn-ea"/>
              </a:rPr>
              <a:t>可是沒有人能夠制伏舌頭；它是</a:t>
            </a:r>
            <a:r>
              <a:rPr lang="zh-TW" altLang="en-US" sz="2000" b="1" i="1" u="sng" dirty="0">
                <a:latin typeface="+mn-ea"/>
              </a:rPr>
              <a:t>喋喋不休的惡物</a:t>
            </a:r>
            <a:r>
              <a:rPr lang="zh-TW" altLang="en-US" sz="2000" b="1" i="1" dirty="0">
                <a:latin typeface="+mn-ea"/>
              </a:rPr>
              <a:t>，</a:t>
            </a:r>
            <a:r>
              <a:rPr lang="zh-TW" altLang="en-US" sz="2000" b="1" i="1" u="sng" dirty="0">
                <a:latin typeface="+mn-ea"/>
              </a:rPr>
              <a:t>充滿了致命的毒素</a:t>
            </a:r>
            <a:r>
              <a:rPr lang="zh-TW" altLang="en-US" sz="2000" b="1" i="1" dirty="0">
                <a:latin typeface="+mn-ea"/>
              </a:rPr>
              <a:t>。」</a:t>
            </a:r>
            <a:endParaRPr lang="zh-TW" altLang="en-US" sz="2400" b="1" i="1" dirty="0">
              <a:latin typeface="+mn-ea"/>
            </a:endParaRP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HK" altLang="en-US" sz="2400" b="1" dirty="0">
                <a:latin typeface="+mn-ea"/>
              </a:rPr>
              <a:t>「舌頭」</a:t>
            </a:r>
            <a:r>
              <a:rPr lang="en-US" sz="2400" b="1" dirty="0">
                <a:latin typeface="+mn-ea"/>
              </a:rPr>
              <a:t>—</a:t>
            </a:r>
            <a:r>
              <a:rPr lang="en-US" altLang="zh-HK" sz="2400" b="1" dirty="0">
                <a:latin typeface="+mn-ea"/>
              </a:rPr>
              <a:t> </a:t>
            </a:r>
            <a:r>
              <a:rPr lang="zh-HK" altLang="en-US" sz="2400" b="1" dirty="0">
                <a:latin typeface="+mn-ea"/>
              </a:rPr>
              <a:t>是</a:t>
            </a:r>
            <a:r>
              <a:rPr lang="zh-TW" altLang="en-US" sz="2400" b="1" dirty="0">
                <a:latin typeface="+mn-ea"/>
              </a:rPr>
              <a:t>身體中最難控制的，也是破壞力最大的</a:t>
            </a:r>
            <a:endParaRPr lang="en-US" altLang="zh-TW" sz="2400" b="1" dirty="0">
              <a:latin typeface="+mn-ea"/>
            </a:endParaRPr>
          </a:p>
          <a:p>
            <a:pPr lvl="1">
              <a:lnSpc>
                <a:spcPct val="108000"/>
              </a:lnSpc>
              <a:spcBef>
                <a:spcPts val="600"/>
              </a:spcBef>
            </a:pPr>
            <a:r>
              <a:rPr lang="zh-HK" altLang="en-US" b="1" dirty="0">
                <a:latin typeface="+mn-ea"/>
              </a:rPr>
              <a:t>羅</a:t>
            </a:r>
            <a:r>
              <a:rPr lang="zh-HK" altLang="en-US" b="1" dirty="0"/>
              <a:t> </a:t>
            </a:r>
            <a:r>
              <a:rPr lang="en-US" altLang="zh-HK" b="1" dirty="0"/>
              <a:t>1: 29-30</a:t>
            </a:r>
            <a:r>
              <a:rPr lang="en-US" altLang="zh-TW" b="1" dirty="0">
                <a:latin typeface="+mn-ea"/>
              </a:rPr>
              <a:t>–</a:t>
            </a:r>
            <a:r>
              <a:rPr lang="zh-HK" altLang="en-US" sz="2000" b="1" i="1" dirty="0">
                <a:latin typeface="+mn-ea"/>
              </a:rPr>
              <a:t>「</a:t>
            </a:r>
            <a:r>
              <a:rPr lang="zh-TW" altLang="en-US" sz="2000" b="1" i="1" dirty="0">
                <a:latin typeface="+mn-ea"/>
              </a:rPr>
              <a:t>這些人充滿了各樣的不義、邪惡、貪心、陰險；滿懷嫉妒、兇殺、好鬥、欺詐、幸災樂禍；又是</a:t>
            </a:r>
            <a:r>
              <a:rPr lang="zh-TW" altLang="en-US" sz="2000" b="1" i="1" u="sng" dirty="0">
                <a:latin typeface="+mn-ea"/>
              </a:rPr>
              <a:t>好說讒言</a:t>
            </a:r>
            <a:r>
              <a:rPr lang="zh-TW" altLang="en-US" sz="2000" b="1" i="1" dirty="0">
                <a:latin typeface="+mn-ea"/>
              </a:rPr>
              <a:t>的、</a:t>
            </a:r>
            <a:r>
              <a:rPr lang="en-US" altLang="zh-TW" sz="2000" b="1" i="1" baseline="30000" dirty="0">
                <a:latin typeface="+mn-ea"/>
              </a:rPr>
              <a:t>30</a:t>
            </a:r>
            <a:r>
              <a:rPr lang="zh-TW" altLang="en-US" sz="2000" b="1" i="1" u="sng" dirty="0">
                <a:latin typeface="+mn-ea"/>
              </a:rPr>
              <a:t>毀謗人</a:t>
            </a:r>
            <a:r>
              <a:rPr lang="zh-TW" altLang="en-US" sz="2000" b="1" i="1" dirty="0">
                <a:latin typeface="+mn-ea"/>
              </a:rPr>
              <a:t>的、憎恨神的、</a:t>
            </a:r>
            <a:r>
              <a:rPr lang="zh-TW" altLang="en-US" sz="2000" b="1" i="1" u="sng" dirty="0">
                <a:latin typeface="+mn-ea"/>
              </a:rPr>
              <a:t>凌辱人</a:t>
            </a:r>
            <a:r>
              <a:rPr lang="zh-TW" altLang="en-US" sz="2000" b="1" i="1" dirty="0">
                <a:latin typeface="+mn-ea"/>
              </a:rPr>
              <a:t>的、傲慢的、</a:t>
            </a:r>
            <a:r>
              <a:rPr lang="zh-TW" altLang="en-US" sz="2000" b="1" i="1" u="sng" dirty="0">
                <a:latin typeface="+mn-ea"/>
              </a:rPr>
              <a:t>自誇</a:t>
            </a:r>
            <a:r>
              <a:rPr lang="zh-TW" altLang="en-US" sz="2000" b="1" i="1" dirty="0">
                <a:latin typeface="+mn-ea"/>
              </a:rPr>
              <a:t>的、製造惡事的、忤逆父母的</a:t>
            </a:r>
            <a:r>
              <a:rPr lang="zh-HK" altLang="en-US" sz="2000" b="1" i="1" dirty="0">
                <a:latin typeface="+mn-ea"/>
              </a:rPr>
              <a:t>」</a:t>
            </a:r>
            <a:endParaRPr lang="en-US" altLang="zh-HK" sz="2000" b="1" i="1" dirty="0">
              <a:latin typeface="+mn-ea"/>
            </a:endParaRPr>
          </a:p>
          <a:p>
            <a:pPr lvl="1">
              <a:lnSpc>
                <a:spcPct val="108000"/>
              </a:lnSpc>
              <a:spcBef>
                <a:spcPts val="600"/>
              </a:spcBef>
            </a:pPr>
            <a:r>
              <a:rPr lang="zh-HK" altLang="en-US" b="1" dirty="0">
                <a:latin typeface="+mn-ea"/>
              </a:rPr>
              <a:t>羅</a:t>
            </a:r>
            <a:r>
              <a:rPr lang="zh-HK" altLang="en-US" b="1" dirty="0"/>
              <a:t> </a:t>
            </a:r>
            <a:r>
              <a:rPr lang="en-US" altLang="zh-HK" b="1" dirty="0"/>
              <a:t>3: 13</a:t>
            </a:r>
            <a:r>
              <a:rPr lang="en-US" altLang="zh-TW" b="1" dirty="0">
                <a:latin typeface="+mn-ea"/>
              </a:rPr>
              <a:t>–</a:t>
            </a:r>
            <a:r>
              <a:rPr lang="zh-HK" altLang="en-US" sz="2000" b="1" i="1" dirty="0">
                <a:latin typeface="+mn-ea"/>
              </a:rPr>
              <a:t>「他們的喉嚨是敞開的墳墓，他們用舌頭弄詭詐，他們嘴裡有虺蛇的毒」</a:t>
            </a:r>
            <a:endParaRPr lang="en-US" altLang="zh-HK" sz="2000" b="1" i="1" dirty="0">
              <a:latin typeface="+mn-ea"/>
            </a:endParaRP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HK" altLang="en-US" sz="2400" b="1" dirty="0"/>
              <a:t>太</a:t>
            </a:r>
            <a:r>
              <a:rPr lang="en-US" altLang="zh-TW" sz="2400" b="1" dirty="0"/>
              <a:t> 12: 36-37 </a:t>
            </a:r>
            <a:r>
              <a:rPr lang="zh-TW" altLang="en-US" sz="2000" b="1" i="1" dirty="0"/>
              <a:t>「我告訴你們，人所說的閒話，在審判的日子，句句都要供出來，</a:t>
            </a:r>
            <a:r>
              <a:rPr lang="en-US" altLang="zh-TW" sz="2000" b="1" i="1" baseline="30000" dirty="0"/>
              <a:t>37</a:t>
            </a:r>
            <a:r>
              <a:rPr lang="zh-TW" altLang="en-US" sz="2000" b="1" i="1" dirty="0"/>
              <a:t>因為你要照你的話被稱為義，或定為有罪。」</a:t>
            </a:r>
            <a:endParaRPr lang="zh-TW" altLang="en-US" sz="2400" b="1" i="1" dirty="0"/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HK" altLang="en-US" sz="2400" b="1" dirty="0"/>
              <a:t>羅 </a:t>
            </a:r>
            <a:r>
              <a:rPr lang="en-US" altLang="zh-HK" sz="2400" b="1" dirty="0"/>
              <a:t>3: 19</a:t>
            </a:r>
            <a:r>
              <a:rPr lang="en-US" altLang="zh-TW" b="1" dirty="0">
                <a:latin typeface="+mn-ea"/>
              </a:rPr>
              <a:t>–</a:t>
            </a:r>
            <a:r>
              <a:rPr lang="zh-HK" altLang="en-US" sz="2000" b="1" i="1" dirty="0"/>
              <a:t>「然而我們曉得，凡律法所說的，都是</a:t>
            </a:r>
            <a:r>
              <a:rPr lang="zh-HK" altLang="en-US" sz="2000" b="1" i="1" u="sng" dirty="0"/>
              <a:t>對在律法之下的人</a:t>
            </a:r>
            <a:r>
              <a:rPr lang="zh-HK" altLang="en-US" sz="2000" b="1" i="1" dirty="0"/>
              <a:t>說的，好讓</a:t>
            </a:r>
            <a:r>
              <a:rPr lang="zh-HK" altLang="en-US" sz="2000" b="1" i="1" u="sng" dirty="0"/>
              <a:t>每一個人都沒有話可講</a:t>
            </a:r>
            <a:r>
              <a:rPr lang="zh-HK" altLang="en-US" sz="2000" b="1" i="1" dirty="0"/>
              <a:t>，使全世界的人都伏在神的審判之下。」</a:t>
            </a:r>
            <a:endParaRPr lang="en-US" altLang="zh-HK" sz="2400" b="1" i="1" dirty="0"/>
          </a:p>
          <a:p>
            <a:pPr>
              <a:lnSpc>
                <a:spcPct val="108000"/>
              </a:lnSpc>
              <a:spcBef>
                <a:spcPts val="600"/>
              </a:spcBef>
            </a:pPr>
            <a:endParaRPr lang="zh-HK" altLang="en-US" sz="2400" b="1" dirty="0"/>
          </a:p>
          <a:p>
            <a:pPr>
              <a:lnSpc>
                <a:spcPct val="108000"/>
              </a:lnSpc>
              <a:spcBef>
                <a:spcPts val="600"/>
              </a:spcBef>
            </a:pP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5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3600" b="1" i="1" dirty="0"/>
              <a:t>舌頭的矛盾 </a:t>
            </a:r>
            <a:r>
              <a:rPr lang="en-US" altLang="zh-HK" sz="3600" b="1" i="1" dirty="0"/>
              <a:t>— </a:t>
            </a:r>
            <a:r>
              <a:rPr lang="zh-HK" altLang="en-US" sz="3600" b="1" i="1" dirty="0"/>
              <a:t>神賜給人言語能力的原本心意</a:t>
            </a:r>
            <a:endParaRPr lang="en-US" sz="36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8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HK" altLang="en-US" sz="3200" b="1" dirty="0"/>
              <a:t>雅 </a:t>
            </a:r>
            <a:r>
              <a:rPr lang="en-US" sz="3200" b="1" dirty="0"/>
              <a:t>3: 9-10</a:t>
            </a:r>
            <a:r>
              <a:rPr lang="zh-TW" altLang="en-US" b="1" i="1" dirty="0"/>
              <a:t>「我們用它來</a:t>
            </a:r>
            <a:r>
              <a:rPr lang="zh-TW" altLang="en-US" b="1" i="1" u="sng" dirty="0"/>
              <a:t>稱頌</a:t>
            </a:r>
            <a:r>
              <a:rPr lang="zh-TW" altLang="en-US" b="1" i="1" dirty="0"/>
              <a:t>我們的主和天父，又用它來</a:t>
            </a:r>
            <a:r>
              <a:rPr lang="zh-TW" altLang="en-US" b="1" i="1" u="sng" dirty="0"/>
              <a:t>咒詛</a:t>
            </a:r>
            <a:r>
              <a:rPr lang="zh-TW" altLang="en-US" b="1" i="1" dirty="0"/>
              <a:t>照神的形象被造的人。</a:t>
            </a:r>
            <a:r>
              <a:rPr lang="en-US" altLang="zh-TW" b="1" i="1" baseline="30000" dirty="0"/>
              <a:t>10</a:t>
            </a:r>
            <a:r>
              <a:rPr lang="zh-TW" altLang="en-US" b="1" i="1" dirty="0"/>
              <a:t>同一張嘴竟然又</a:t>
            </a:r>
            <a:r>
              <a:rPr lang="zh-TW" altLang="en-US" b="1" i="1" u="sng" dirty="0"/>
              <a:t>稱頌主</a:t>
            </a:r>
            <a:r>
              <a:rPr lang="zh-TW" altLang="en-US" b="1" i="1" dirty="0"/>
              <a:t>，又</a:t>
            </a:r>
            <a:r>
              <a:rPr lang="zh-TW" altLang="en-US" b="1" i="1" u="sng" dirty="0"/>
              <a:t>咒詛人</a:t>
            </a:r>
            <a:r>
              <a:rPr lang="zh-TW" altLang="en-US" b="1" i="1" dirty="0"/>
              <a:t>；我的弟兄們，這是不應該的！ 」</a:t>
            </a:r>
            <a:endParaRPr lang="en-US" sz="3200" b="1" dirty="0"/>
          </a:p>
          <a:p>
            <a:pPr marL="228600" lvl="1">
              <a:lnSpc>
                <a:spcPct val="108000"/>
              </a:lnSpc>
              <a:spcBef>
                <a:spcPts val="1200"/>
              </a:spcBef>
            </a:pPr>
            <a:r>
              <a:rPr lang="zh-HK" altLang="en-US" sz="3200" b="1" dirty="0"/>
              <a:t>是神賜給</a:t>
            </a:r>
            <a:r>
              <a:rPr lang="zh-TW" altLang="en-US" sz="3200" b="1" dirty="0"/>
              <a:t>人語言能力</a:t>
            </a:r>
            <a:endParaRPr lang="en-US" altLang="zh-TW" sz="3200" b="1" dirty="0"/>
          </a:p>
          <a:p>
            <a:pPr marL="685800" lvl="2">
              <a:lnSpc>
                <a:spcPct val="108000"/>
              </a:lnSpc>
              <a:spcBef>
                <a:spcPts val="1200"/>
              </a:spcBef>
            </a:pPr>
            <a:r>
              <a:rPr lang="zh-TW" altLang="en-US" sz="2800" b="1" dirty="0"/>
              <a:t>神沒有將這種能力賜給其他地上的被造物</a:t>
            </a:r>
            <a:endParaRPr lang="en-US" altLang="zh-HK" sz="2800" b="1" dirty="0"/>
          </a:p>
          <a:p>
            <a:pPr marL="228600" lvl="1">
              <a:lnSpc>
                <a:spcPct val="108000"/>
              </a:lnSpc>
              <a:spcBef>
                <a:spcPts val="1200"/>
              </a:spcBef>
            </a:pPr>
            <a:r>
              <a:rPr lang="zh-HK" altLang="en-US" sz="3200" b="1" dirty="0">
                <a:latin typeface="+mn-ea"/>
              </a:rPr>
              <a:t>語言的目的：</a:t>
            </a:r>
            <a:endParaRPr lang="en-US" altLang="zh-HK" sz="3200" b="1" dirty="0">
              <a:latin typeface="+mn-ea"/>
            </a:endParaRPr>
          </a:p>
          <a:p>
            <a:pPr marL="685800" lvl="2">
              <a:lnSpc>
                <a:spcPct val="108000"/>
              </a:lnSpc>
              <a:spcBef>
                <a:spcPts val="600"/>
              </a:spcBef>
            </a:pPr>
            <a:r>
              <a:rPr lang="zh-HK" altLang="en-US" sz="2800" b="1" dirty="0"/>
              <a:t>不是咒詛人</a:t>
            </a:r>
            <a:endParaRPr lang="en-US" altLang="zh-HK" sz="2800" b="1" dirty="0"/>
          </a:p>
          <a:p>
            <a:pPr marL="685800" lvl="2">
              <a:lnSpc>
                <a:spcPct val="108000"/>
              </a:lnSpc>
              <a:spcBef>
                <a:spcPts val="600"/>
              </a:spcBef>
            </a:pPr>
            <a:r>
              <a:rPr lang="zh-HK" altLang="en-US" sz="2800" b="1" dirty="0"/>
              <a:t>是稱頌神</a:t>
            </a:r>
            <a:endParaRPr lang="en-US" sz="2800" b="1" dirty="0"/>
          </a:p>
          <a:p>
            <a:pPr lvl="1">
              <a:lnSpc>
                <a:spcPct val="108000"/>
              </a:lnSpc>
              <a:spcBef>
                <a:spcPts val="600"/>
              </a:spcBef>
            </a:pPr>
            <a:endParaRPr lang="en-US" sz="3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5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34030</TotalTime>
  <Words>3502</Words>
  <Application>Microsoft Office PowerPoint</Application>
  <PresentationFormat>Widescreen</PresentationFormat>
  <Paragraphs>161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MingLiU_HKSCS</vt:lpstr>
      <vt:lpstr>MingLiU_HKSCS-ExtB</vt:lpstr>
      <vt:lpstr>新細明體</vt:lpstr>
      <vt:lpstr>Arial</vt:lpstr>
      <vt:lpstr>Calibri</vt:lpstr>
      <vt:lpstr>Calibri Light</vt:lpstr>
      <vt:lpstr>Courier New</vt:lpstr>
      <vt:lpstr>Office Theme</vt:lpstr>
      <vt:lpstr>人算甚麼：「言語」</vt:lpstr>
      <vt:lpstr>引言</vt:lpstr>
      <vt:lpstr>我們的言語</vt:lpstr>
      <vt:lpstr>雅各書  3: 1-12</vt:lpstr>
      <vt:lpstr>雅各書  3: 1-12</vt:lpstr>
      <vt:lpstr>言語的威力 — 很難控制舌頭</vt:lpstr>
      <vt:lpstr>舌頭的特徵 — 超過比例的威力</vt:lpstr>
      <vt:lpstr>舌頭的破壞力</vt:lpstr>
      <vt:lpstr>舌頭的矛盾 — 神賜給人言語能力的原本心意</vt:lpstr>
      <vt:lpstr>神的話語、人的話語、魔鬼的話語 — 創 3</vt:lpstr>
      <vt:lpstr>人的問題：自我中心</vt:lpstr>
      <vt:lpstr>人的言語、行為出自內心</vt:lpstr>
      <vt:lpstr>新人、新生命、新語言</vt:lpstr>
      <vt:lpstr>結語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Leung, Kon</dc:creator>
  <cp:lastModifiedBy>Mandarin</cp:lastModifiedBy>
  <cp:revision>421</cp:revision>
  <cp:lastPrinted>2019-06-30T02:10:35Z</cp:lastPrinted>
  <dcterms:created xsi:type="dcterms:W3CDTF">2018-06-09T13:53:58Z</dcterms:created>
  <dcterms:modified xsi:type="dcterms:W3CDTF">2019-06-30T15:06:55Z</dcterms:modified>
</cp:coreProperties>
</file>