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60" r:id="rId3"/>
    <p:sldId id="288" r:id="rId4"/>
    <p:sldId id="271" r:id="rId5"/>
    <p:sldId id="261" r:id="rId6"/>
    <p:sldId id="276" r:id="rId7"/>
    <p:sldId id="285" r:id="rId8"/>
    <p:sldId id="282" r:id="rId9"/>
    <p:sldId id="281" r:id="rId10"/>
    <p:sldId id="280" r:id="rId11"/>
    <p:sldId id="277" r:id="rId12"/>
    <p:sldId id="284" r:id="rId13"/>
    <p:sldId id="273" r:id="rId14"/>
    <p:sldId id="283" r:id="rId15"/>
    <p:sldId id="286" r:id="rId16"/>
    <p:sldId id="287" r:id="rId17"/>
    <p:sldId id="275" r:id="rId18"/>
    <p:sldId id="272" r:id="rId1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78876" autoAdjust="0"/>
  </p:normalViewPr>
  <p:slideViewPr>
    <p:cSldViewPr snapToGrid="0">
      <p:cViewPr varScale="1">
        <p:scale>
          <a:sx n="90" d="100"/>
          <a:sy n="90" d="100"/>
        </p:scale>
        <p:origin x="972" y="90"/>
      </p:cViewPr>
      <p:guideLst/>
    </p:cSldViewPr>
  </p:slideViewPr>
  <p:outlineViewPr>
    <p:cViewPr>
      <p:scale>
        <a:sx n="33" d="100"/>
        <a:sy n="33" d="100"/>
      </p:scale>
      <p:origin x="0" y="-2161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1728"/>
          </a:xfrm>
          <a:prstGeom prst="rect">
            <a:avLst/>
          </a:prstGeom>
        </p:spPr>
        <p:txBody>
          <a:bodyPr vert="horz" lIns="96625" tIns="48311" rIns="96625" bIns="483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90" y="2"/>
            <a:ext cx="3169920" cy="481728"/>
          </a:xfrm>
          <a:prstGeom prst="rect">
            <a:avLst/>
          </a:prstGeom>
        </p:spPr>
        <p:txBody>
          <a:bodyPr vert="horz" lIns="96625" tIns="48311" rIns="96625" bIns="48311" rtlCol="0"/>
          <a:lstStyle>
            <a:lvl1pPr algn="r">
              <a:defRPr sz="1200"/>
            </a:lvl1pPr>
          </a:lstStyle>
          <a:p>
            <a:fld id="{E81C29B8-1823-4442-A625-0AB8C55614C4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1" rIns="96625" bIns="483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2"/>
          </a:xfrm>
          <a:prstGeom prst="rect">
            <a:avLst/>
          </a:prstGeom>
        </p:spPr>
        <p:txBody>
          <a:bodyPr vert="horz" lIns="96625" tIns="48311" rIns="96625" bIns="4831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8"/>
            <a:ext cx="3169920" cy="481727"/>
          </a:xfrm>
          <a:prstGeom prst="rect">
            <a:avLst/>
          </a:prstGeom>
        </p:spPr>
        <p:txBody>
          <a:bodyPr vert="horz" lIns="96625" tIns="48311" rIns="96625" bIns="483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90" y="9119478"/>
            <a:ext cx="3169920" cy="481727"/>
          </a:xfrm>
          <a:prstGeom prst="rect">
            <a:avLst/>
          </a:prstGeom>
        </p:spPr>
        <p:txBody>
          <a:bodyPr vert="horz" lIns="96625" tIns="48311" rIns="96625" bIns="48311" rtlCol="0" anchor="b"/>
          <a:lstStyle>
            <a:lvl1pPr algn="r">
              <a:defRPr sz="1200"/>
            </a:lvl1pPr>
          </a:lstStyle>
          <a:p>
            <a:fld id="{71951A04-3BA9-4A59-A991-317325B81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76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latin typeface="MingLiU_HKSCS" panose="02020500000000000000" pitchFamily="18" charset="-120"/>
              <a:ea typeface="MingLiU_HKSCS" panose="02020500000000000000" pitchFamily="18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45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67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400" dirty="0"/>
              <a:t>十字架不是指在我們的頸鍊或耳環上的裝飾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12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571" indent="-177571">
              <a:buFontTx/>
              <a:buChar char="-"/>
            </a:pPr>
            <a:r>
              <a:rPr lang="zh-TW" altLang="en-US" sz="1400" dirty="0"/>
              <a:t>今天你的生命、生活如何？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你想換一個更好的生命嗎？ 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如果您已經是基督徒，您是否學會了「捨己」，「天天背起自己的十字架」來跟從耶穌？</a:t>
            </a:r>
            <a:endParaRPr lang="en-US" altLang="zh-TW" sz="1400" dirty="0"/>
          </a:p>
          <a:p>
            <a:pPr marL="651093" lvl="1" indent="-177571">
              <a:buFontTx/>
              <a:buChar char="-"/>
            </a:pPr>
            <a:r>
              <a:rPr lang="zh-TW" altLang="en-US" sz="1400" dirty="0"/>
              <a:t>或者你是還在倚靠自己？以自我為中心？</a:t>
            </a:r>
          </a:p>
          <a:p>
            <a:pPr marL="177571" indent="-177571">
              <a:buFontTx/>
              <a:buChar char="-"/>
            </a:pPr>
            <a:endParaRPr lang="en-US" altLang="zh-TW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55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709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HK" altLang="en-US" sz="1400" dirty="0">
                <a:latin typeface="+mn-ea"/>
              </a:rPr>
              <a:t>太</a:t>
            </a:r>
            <a:r>
              <a:rPr lang="zh-HK" altLang="en-US" sz="1400" dirty="0">
                <a:latin typeface="Calibri" panose="020F0502020204030204" pitchFamily="34" charset="0"/>
              </a:rPr>
              <a:t> </a:t>
            </a:r>
            <a:r>
              <a:rPr lang="en-US" altLang="zh-HK" sz="1400" dirty="0">
                <a:latin typeface="Calibri" panose="020F0502020204030204" pitchFamily="34" charset="0"/>
              </a:rPr>
              <a:t>16:17 </a:t>
            </a:r>
            <a:r>
              <a:rPr lang="zh-HK" altLang="en-US" sz="1400" dirty="0">
                <a:latin typeface="+mn-ea"/>
              </a:rPr>
              <a:t>「</a:t>
            </a:r>
            <a:r>
              <a:rPr lang="zh-TW" altLang="en-US" sz="1400" dirty="0">
                <a:latin typeface="+mn-ea"/>
              </a:rPr>
              <a:t>耶穌對他說：西門巴約拿，你是有福的！</a:t>
            </a:r>
            <a:r>
              <a:rPr lang="en-US" altLang="zh-TW" sz="1400" dirty="0">
                <a:latin typeface="+mn-ea"/>
              </a:rPr>
              <a:t> …</a:t>
            </a:r>
            <a:r>
              <a:rPr lang="zh-TW" altLang="en-US" sz="1400" dirty="0">
                <a:latin typeface="+mn-ea"/>
              </a:rPr>
              <a:t>」</a:t>
            </a:r>
            <a:r>
              <a:rPr lang="en-US" altLang="zh-TW" sz="1400" dirty="0">
                <a:latin typeface="+mn-ea"/>
              </a:rPr>
              <a:t>(</a:t>
            </a:r>
            <a:r>
              <a:rPr lang="zh-HK" altLang="en-US" sz="1400" dirty="0">
                <a:latin typeface="+mn-ea"/>
              </a:rPr>
              <a:t>和合本</a:t>
            </a:r>
            <a:r>
              <a:rPr lang="en-US" altLang="zh-TW" sz="1400" dirty="0">
                <a:latin typeface="+mn-ea"/>
              </a:rPr>
              <a:t>)</a:t>
            </a:r>
          </a:p>
          <a:p>
            <a:r>
              <a:rPr lang="zh-HK" altLang="en-US" sz="1400" dirty="0">
                <a:latin typeface="+mn-ea"/>
              </a:rPr>
              <a:t>太</a:t>
            </a:r>
            <a:r>
              <a:rPr lang="zh-HK" altLang="en-US" sz="1400" dirty="0">
                <a:latin typeface="Calibri" panose="020F0502020204030204" pitchFamily="34" charset="0"/>
              </a:rPr>
              <a:t> </a:t>
            </a:r>
            <a:r>
              <a:rPr lang="en-US" altLang="zh-HK" sz="1400" dirty="0">
                <a:latin typeface="Calibri" panose="020F0502020204030204" pitchFamily="34" charset="0"/>
              </a:rPr>
              <a:t>16:17 </a:t>
            </a:r>
            <a:r>
              <a:rPr lang="zh-HK" altLang="en-US" sz="1400" dirty="0">
                <a:latin typeface="+mn-ea"/>
              </a:rPr>
              <a:t>「</a:t>
            </a:r>
            <a:r>
              <a:rPr lang="zh-TW" altLang="en-US" sz="1400" dirty="0">
                <a:latin typeface="+mn-ea"/>
              </a:rPr>
              <a:t>耶穌對他說：約拿的兒子西門，你是有福的，</a:t>
            </a:r>
            <a:r>
              <a:rPr lang="en-US" altLang="zh-TW" sz="1400" dirty="0">
                <a:latin typeface="+mn-ea"/>
              </a:rPr>
              <a:t>…</a:t>
            </a:r>
            <a:r>
              <a:rPr lang="zh-TW" altLang="en-US" sz="1400" dirty="0">
                <a:latin typeface="+mn-ea"/>
              </a:rPr>
              <a:t>」</a:t>
            </a:r>
            <a:r>
              <a:rPr lang="en-US" altLang="zh-TW" sz="1400" dirty="0">
                <a:latin typeface="+mn-ea"/>
              </a:rPr>
              <a:t>(</a:t>
            </a:r>
            <a:r>
              <a:rPr lang="zh-TW" altLang="en-US" sz="1400" dirty="0">
                <a:latin typeface="+mn-ea"/>
              </a:rPr>
              <a:t>新譯本</a:t>
            </a:r>
            <a:r>
              <a:rPr lang="en-US" altLang="zh-TW" sz="1400" dirty="0">
                <a:latin typeface="+mn-ea"/>
              </a:rPr>
              <a:t>)</a:t>
            </a:r>
          </a:p>
          <a:p>
            <a:endParaRPr lang="en-US" sz="1400" dirty="0">
              <a:latin typeface="+mn-ea"/>
            </a:endParaRPr>
          </a:p>
          <a:p>
            <a:r>
              <a:rPr lang="zh-TW" altLang="en-US" sz="1400" dirty="0"/>
              <a:t>讓我們再閱讀這段經文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42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HK" altLang="en-US" sz="1400" dirty="0"/>
              <a:t>巴拉巴心裡說：</a:t>
            </a:r>
            <a:endParaRPr lang="en-US" sz="1400" dirty="0"/>
          </a:p>
          <a:p>
            <a:r>
              <a:rPr lang="zh-TW" altLang="en-US" sz="1400" dirty="0"/>
              <a:t>「在叛亂時我確實曾殺了人，我是有罪的。</a:t>
            </a:r>
            <a:endParaRPr lang="en-US" altLang="zh-TW" sz="1400" dirty="0"/>
          </a:p>
          <a:p>
            <a:r>
              <a:rPr lang="zh-TW" altLang="en-US" sz="1400" dirty="0"/>
              <a:t>現在被囚禁，不知道將會發生什麼。</a:t>
            </a:r>
            <a:endParaRPr lang="en-US" altLang="zh-TW" sz="1400" dirty="0"/>
          </a:p>
          <a:p>
            <a:r>
              <a:rPr lang="zh-TW" altLang="en-US" sz="1400" dirty="0"/>
              <a:t>我曾聽人講過耶穌這個人，但我對祂認識不多。」</a:t>
            </a:r>
            <a:endParaRPr lang="en-US" altLang="zh-TW" sz="1400" dirty="0"/>
          </a:p>
          <a:p>
            <a:endParaRPr lang="en-US" sz="1400" dirty="0"/>
          </a:p>
          <a:p>
            <a:r>
              <a:rPr lang="zh-TW" altLang="en-US" sz="1400" dirty="0"/>
              <a:t>突然巴拉巴聽到外面有一些嘈雜的聲音，心裡想：「是我的同伴來劫獄拯救我嗎？</a:t>
            </a:r>
            <a:endParaRPr lang="en-US" altLang="zh-TW" sz="1400" dirty="0"/>
          </a:p>
          <a:p>
            <a:r>
              <a:rPr lang="zh-TW" altLang="en-US" sz="1400" dirty="0"/>
              <a:t>聲音是在總督府附近，似乎有人正在與總督談判。」</a:t>
            </a:r>
            <a:endParaRPr lang="en-US" altLang="zh-TW" sz="1400" dirty="0"/>
          </a:p>
          <a:p>
            <a:r>
              <a:rPr lang="zh-TW" altLang="en-US" sz="1400" dirty="0"/>
              <a:t>由於距離太遠，巴拉巴聽不清楚他們在說什麼。</a:t>
            </a:r>
            <a:endParaRPr lang="en-US" altLang="zh-TW" sz="1400" dirty="0"/>
          </a:p>
          <a:p>
            <a:r>
              <a:rPr lang="zh-TW" altLang="en-US" sz="1400" dirty="0"/>
              <a:t>突然巴拉巴聽到群眾隱約提及他的名字。所以他俯身在窗旁，試圖專心地聽。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7044">
              <a:defRPr/>
            </a:pPr>
            <a:fld id="{71951A04-3BA9-4A59-A991-317325B81D5A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7044">
                <a:defRPr/>
              </a:pPr>
              <a:t>15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86614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400" dirty="0"/>
              <a:t>v.12 </a:t>
            </a:r>
            <a:r>
              <a:rPr lang="zh-TW" altLang="en-US" sz="1400" dirty="0"/>
              <a:t>彼拉多所講的話，巴拉巴仍然聽不清楚。</a:t>
            </a:r>
            <a:endParaRPr lang="en-US" altLang="zh-TW" sz="1400" dirty="0"/>
          </a:p>
          <a:p>
            <a:r>
              <a:rPr lang="zh-TW" altLang="en-US" sz="1400" dirty="0"/>
              <a:t>然後巴拉巴聽得很清楚，眾人大聲喊叫：</a:t>
            </a:r>
            <a:r>
              <a:rPr lang="zh-HK" altLang="en-US" sz="1400" dirty="0"/>
              <a:t>「</a:t>
            </a:r>
            <a:r>
              <a:rPr lang="zh-TW" altLang="en-US" sz="1400" dirty="0"/>
              <a:t>把他釘十字架！」</a:t>
            </a:r>
            <a:endParaRPr lang="en-US" altLang="zh-TW" sz="1400" dirty="0"/>
          </a:p>
          <a:p>
            <a:r>
              <a:rPr lang="zh-HK" altLang="en-US" sz="1400" dirty="0"/>
              <a:t>此時巴拉巴垂頭喪氣，心裡苦笑：「是我自己有罪</a:t>
            </a:r>
            <a:r>
              <a:rPr lang="zh-TW" altLang="en-US" sz="1400" dirty="0"/>
              <a:t>，認命罷！</a:t>
            </a:r>
            <a:r>
              <a:rPr lang="zh-HK" altLang="en-US" sz="1400" dirty="0"/>
              <a:t>」</a:t>
            </a:r>
            <a:endParaRPr lang="en-US" sz="1400" dirty="0"/>
          </a:p>
          <a:p>
            <a:r>
              <a:rPr lang="zh-TW" altLang="en-US" sz="1400" dirty="0"/>
              <a:t>片刻之後，獄卒來了。在這時，巴拉巴會</a:t>
            </a:r>
            <a:r>
              <a:rPr lang="zh-HK" altLang="en-US" sz="1400" dirty="0"/>
              <a:t>以</a:t>
            </a:r>
            <a:r>
              <a:rPr lang="zh-TW" altLang="en-US" sz="1400" dirty="0"/>
              <a:t>為將會發生什麼事？</a:t>
            </a:r>
            <a:endParaRPr lang="en-US" altLang="zh-TW" sz="1400" dirty="0"/>
          </a:p>
          <a:p>
            <a:endParaRPr lang="en-US" sz="1400" dirty="0"/>
          </a:p>
          <a:p>
            <a:r>
              <a:rPr lang="zh-TW" altLang="en-US" sz="1400" dirty="0"/>
              <a:t>獄卒解開了他的手銬和腳鐐，然後告訴他可以自由離開監獄。</a:t>
            </a:r>
            <a:endParaRPr lang="en-US" altLang="zh-TW" sz="1400" dirty="0"/>
          </a:p>
          <a:p>
            <a:r>
              <a:rPr lang="zh-TW" altLang="en-US" sz="1400" dirty="0"/>
              <a:t>之後，巴拉巴從其他人得知，耶穌已經取替了他在十字架上的刑罰。他對耶穌認識很少，但知道祂是一個好人！</a:t>
            </a:r>
            <a:endParaRPr lang="en-US" altLang="zh-TW" sz="1400" dirty="0"/>
          </a:p>
          <a:p>
            <a:endParaRPr lang="zh-TW" alt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47044">
              <a:defRPr/>
            </a:pPr>
            <a:fld id="{71951A04-3BA9-4A59-A991-317325B81D5A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47044">
                <a:defRPr/>
              </a:pPr>
              <a:t>16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858679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55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6947">
              <a:defRPr/>
            </a:pPr>
            <a:endParaRPr lang="zh-HK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14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571" indent="-177571">
              <a:buFontTx/>
              <a:buChar char="-"/>
            </a:pPr>
            <a:r>
              <a:rPr lang="zh-TW" altLang="en-US" sz="1400" dirty="0"/>
              <a:t>讓我們先讀這段經文。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這是我們許多人都非常熟悉的經文。</a:t>
            </a:r>
            <a:endParaRPr lang="en-US" altLang="zh-TW" sz="1400" dirty="0"/>
          </a:p>
          <a:p>
            <a:endParaRPr lang="en-US" altLang="zh-HK" sz="1400" dirty="0"/>
          </a:p>
          <a:p>
            <a:r>
              <a:rPr lang="zh-HK" altLang="en-US" sz="1400" dirty="0"/>
              <a:t>引言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大約在耶穌的年代，當時在羅馬帝國的主要語言是希臘文和拉丁文。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在某地方，有一個富有的商人。他從小都沒有機會讀書。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在一些有錢人的社交聚會上，他的朋友們經常都會談論文學，但他對這些話題一無所知。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所以，有一天，他聘請了一位老師來教他文學。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因為當時的主要文獻都是用拉丁文寫的，所以老師就開始用拉丁文來教他。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片刻之後，老師注意到商人的表情非常奇怪，就問他：「你是否懂得拉丁文？」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商人回答：「哦，我當然懂得拉丁文！但你可否當我不懂拉丁文的，再給我講解一遍？」</a:t>
            </a:r>
            <a:endParaRPr lang="en-US" altLang="zh-TW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54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465"/>
            <a:r>
              <a:rPr lang="zh-TW" altLang="en-US" sz="1400" dirty="0">
                <a:latin typeface="+mn-ea"/>
              </a:rPr>
              <a:t>路 </a:t>
            </a:r>
            <a:r>
              <a:rPr lang="en-US" altLang="zh-TW" sz="1400" dirty="0">
                <a:latin typeface="+mn-lt"/>
              </a:rPr>
              <a:t>9: 23-25 </a:t>
            </a:r>
            <a:r>
              <a:rPr lang="zh-HK" altLang="en-US" sz="1400" dirty="0">
                <a:latin typeface="+mn-ea"/>
              </a:rPr>
              <a:t>談及</a:t>
            </a:r>
            <a:r>
              <a:rPr lang="zh-TW" altLang="en-US" sz="1400" dirty="0">
                <a:latin typeface="+mn-ea"/>
              </a:rPr>
              <a:t>作門徒的代價</a:t>
            </a:r>
            <a:endParaRPr lang="en-US" altLang="zh-TW" sz="1400" dirty="0">
              <a:latin typeface="+mn-ea"/>
            </a:endParaRPr>
          </a:p>
          <a:p>
            <a:pPr defTabSz="948465"/>
            <a:endParaRPr lang="en-US" altLang="zh-HK" sz="1400" dirty="0">
              <a:latin typeface="+mn-ea"/>
            </a:endParaRPr>
          </a:p>
          <a:p>
            <a:pPr defTabSz="948465"/>
            <a:r>
              <a:rPr lang="zh-HK" altLang="en-US" sz="1400" dirty="0">
                <a:latin typeface="+mn-ea"/>
              </a:rPr>
              <a:t>路 </a:t>
            </a:r>
            <a:r>
              <a:rPr lang="en-US" altLang="zh-HK" sz="1400" dirty="0">
                <a:latin typeface="+mn-lt"/>
              </a:rPr>
              <a:t>19: 10,</a:t>
            </a:r>
            <a:r>
              <a:rPr lang="en-US" altLang="zh-HK" sz="1400" dirty="0">
                <a:latin typeface="+mn-ea"/>
              </a:rPr>
              <a:t> </a:t>
            </a:r>
            <a:r>
              <a:rPr lang="zh-HK" altLang="en-US" sz="1400" dirty="0">
                <a:latin typeface="+mn-ea"/>
              </a:rPr>
              <a:t>約 </a:t>
            </a:r>
            <a:r>
              <a:rPr lang="en-US" altLang="zh-HK" sz="1400" dirty="0">
                <a:latin typeface="+mn-lt"/>
              </a:rPr>
              <a:t>1: 12</a:t>
            </a:r>
          </a:p>
          <a:p>
            <a:pPr marL="0" marR="0" lvl="0" indent="0" algn="l" defTabSz="9484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K" sz="1400" dirty="0">
                <a:latin typeface="+mn-ea"/>
              </a:rPr>
              <a:t>— </a:t>
            </a:r>
            <a:r>
              <a:rPr lang="zh-HK" altLang="en-US" sz="1400" dirty="0">
                <a:latin typeface="+mn-ea"/>
              </a:rPr>
              <a:t>主</a:t>
            </a:r>
            <a:r>
              <a:rPr lang="zh-TW" altLang="en-US" sz="1400" dirty="0">
                <a:latin typeface="+mn-ea"/>
              </a:rPr>
              <a:t>耶穌來到這世上是要拯救罪人，願意跟從祂、信祂名的人，就可成為神的兒女</a:t>
            </a:r>
            <a:endParaRPr lang="en-US" altLang="zh-HK" sz="1400" dirty="0">
              <a:latin typeface="+mn-ea"/>
            </a:endParaRPr>
          </a:p>
          <a:p>
            <a:pPr defTabSz="948465"/>
            <a:endParaRPr lang="en-US" altLang="zh-HK" sz="1400" dirty="0">
              <a:latin typeface="+mn-ea"/>
            </a:endParaRPr>
          </a:p>
          <a:p>
            <a:pPr defTabSz="948465"/>
            <a:r>
              <a:rPr lang="zh-HK" altLang="en-US" sz="1400" dirty="0">
                <a:latin typeface="+mn-ea"/>
              </a:rPr>
              <a:t>耶穌的使命 </a:t>
            </a:r>
            <a:endParaRPr lang="en-US" altLang="zh-HK" sz="1400" dirty="0">
              <a:latin typeface="+mn-ea"/>
            </a:endParaRPr>
          </a:p>
          <a:p>
            <a:pPr defTabSz="948465"/>
            <a:r>
              <a:rPr lang="en-US" altLang="zh-HK" sz="1400" dirty="0">
                <a:latin typeface="+mn-ea"/>
              </a:rPr>
              <a:t>— </a:t>
            </a:r>
            <a:r>
              <a:rPr lang="zh-HK" altLang="en-US" sz="1400" dirty="0">
                <a:latin typeface="+mn-ea"/>
              </a:rPr>
              <a:t>要人跟從祂</a:t>
            </a:r>
            <a:r>
              <a:rPr lang="zh-TW" altLang="en-US" sz="1400" dirty="0">
                <a:latin typeface="+mn-ea"/>
              </a:rPr>
              <a:t>，成為他的門徒</a:t>
            </a:r>
            <a:endParaRPr lang="en-US" altLang="zh-HK" sz="1400" dirty="0">
              <a:latin typeface="+mn-ea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81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400" dirty="0"/>
              <a:t>讓我們先看一看上文：</a:t>
            </a:r>
            <a:endParaRPr lang="en-US" altLang="zh-HK" sz="1400" dirty="0"/>
          </a:p>
          <a:p>
            <a:endParaRPr lang="en-US" altLang="zh-HK" sz="1400" dirty="0"/>
          </a:p>
          <a:p>
            <a:r>
              <a:rPr lang="zh-HK" altLang="en-US" sz="1400" dirty="0"/>
              <a:t>路 </a:t>
            </a:r>
            <a:r>
              <a:rPr lang="en-US" altLang="zh-HK" sz="1400" dirty="0"/>
              <a:t>9: 18-20 — </a:t>
            </a:r>
            <a:r>
              <a:rPr lang="zh-TW" altLang="en-US" sz="1400" dirty="0"/>
              <a:t>「</a:t>
            </a:r>
            <a:r>
              <a:rPr lang="en-US" altLang="zh-TW" sz="1400" baseline="30000" dirty="0"/>
              <a:t>18</a:t>
            </a:r>
            <a:r>
              <a:rPr lang="zh-TW" altLang="en-US" sz="1400" dirty="0"/>
              <a:t>有一次耶穌獨自祈禱的時候，只有門徒和他在一起。他問他們：“人說我是誰？”</a:t>
            </a:r>
            <a:r>
              <a:rPr lang="en-US" altLang="zh-TW" sz="1400" baseline="30000" dirty="0"/>
              <a:t>19</a:t>
            </a:r>
            <a:r>
              <a:rPr lang="zh-TW" altLang="en-US" sz="1400" dirty="0"/>
              <a:t>他們回答：“</a:t>
            </a:r>
            <a:r>
              <a:rPr lang="zh-TW" altLang="en-US" sz="1400" u="sng" dirty="0"/>
              <a:t>有人說是施洗的約翰，有人說是以利亞，還有人說是古時的一位先知復活了</a:t>
            </a:r>
            <a:r>
              <a:rPr lang="zh-TW" altLang="en-US" sz="1400" dirty="0"/>
              <a:t>。”</a:t>
            </a:r>
            <a:r>
              <a:rPr lang="en-US" altLang="zh-TW" sz="1400" baseline="30000" dirty="0"/>
              <a:t>20</a:t>
            </a:r>
            <a:r>
              <a:rPr lang="zh-TW" altLang="en-US" sz="1400" dirty="0"/>
              <a:t>他又問他們：“你們說我是誰？”</a:t>
            </a:r>
            <a:r>
              <a:rPr lang="zh-TW" altLang="en-US" sz="1400" u="sng" dirty="0"/>
              <a:t>彼得回答：“是神的基督！”</a:t>
            </a:r>
            <a:r>
              <a:rPr lang="zh-TW" altLang="en-US" sz="1400" dirty="0"/>
              <a:t>」</a:t>
            </a:r>
            <a:endParaRPr lang="en-US" altLang="zh-TW" sz="1400" dirty="0"/>
          </a:p>
          <a:p>
            <a:endParaRPr lang="en-US" altLang="zh-TW" sz="1400" dirty="0"/>
          </a:p>
          <a:p>
            <a:r>
              <a:rPr lang="zh-HK" altLang="en-US" sz="1400" dirty="0"/>
              <a:t>路 </a:t>
            </a:r>
            <a:r>
              <a:rPr lang="en-US" altLang="zh-HK" sz="1400" dirty="0"/>
              <a:t>9: 21-22 — </a:t>
            </a:r>
            <a:r>
              <a:rPr lang="zh-TW" altLang="en-US" sz="1400" dirty="0"/>
              <a:t>「</a:t>
            </a:r>
            <a:r>
              <a:rPr lang="en-US" altLang="zh-TW" sz="1400" baseline="30000" dirty="0"/>
              <a:t>21</a:t>
            </a:r>
            <a:r>
              <a:rPr lang="zh-TW" altLang="en-US" sz="1400" dirty="0"/>
              <a:t>耶穌警告他們，囑咐他們，不要把這事告訴人。</a:t>
            </a:r>
            <a:r>
              <a:rPr lang="en-US" altLang="zh-TW" sz="1400" baseline="30000" dirty="0"/>
              <a:t>22</a:t>
            </a:r>
            <a:r>
              <a:rPr lang="zh-TW" altLang="en-US" sz="1400" dirty="0"/>
              <a:t>又說：“人子必須受許多苦，被長老、祭司長，和經學家棄絕、殺害，第三日復活。” 」</a:t>
            </a:r>
          </a:p>
          <a:p>
            <a:endParaRPr lang="en-US" altLang="zh-HK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39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044">
              <a:defRPr/>
            </a:pPr>
            <a:r>
              <a:rPr lang="zh-TW" altLang="en-US" sz="1400" dirty="0"/>
              <a:t>我們是否覺得</a:t>
            </a:r>
            <a:r>
              <a:rPr lang="zh-HK" altLang="en-US" sz="1400" dirty="0"/>
              <a:t>「捨己，天天背起他的十字架」</a:t>
            </a:r>
            <a:r>
              <a:rPr lang="zh-TW" altLang="en-US" sz="1400" dirty="0"/>
              <a:t>是很難做得到？</a:t>
            </a:r>
            <a:endParaRPr lang="en-US" sz="1400" dirty="0"/>
          </a:p>
          <a:p>
            <a:r>
              <a:rPr lang="zh-TW" altLang="en-US" sz="1400" dirty="0"/>
              <a:t>讓我們詳細地看清楚這個教導</a:t>
            </a:r>
            <a:r>
              <a:rPr lang="zh-HK" altLang="en-US" sz="1400" dirty="0"/>
              <a:t>，</a:t>
            </a:r>
            <a:r>
              <a:rPr lang="zh-TW" altLang="en-US" sz="1400" dirty="0"/>
              <a:t>對我們今天有什麼提醒？</a:t>
            </a:r>
            <a:endParaRPr lang="en-US" altLang="zh-TW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36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044">
              <a:defRPr/>
            </a:pPr>
            <a:r>
              <a:rPr lang="zh-TW" altLang="en-US" sz="1400" dirty="0"/>
              <a:t>世俗的人文主義：</a:t>
            </a:r>
            <a:endParaRPr lang="en-US" altLang="zh-HK" sz="1400" dirty="0"/>
          </a:p>
          <a:p>
            <a:pPr marL="177571" indent="-177571" defTabSz="947044">
              <a:buFontTx/>
              <a:buChar char="-"/>
              <a:defRPr/>
            </a:pPr>
            <a:r>
              <a:rPr lang="zh-HK" altLang="en-US" sz="1400" dirty="0"/>
              <a:t>人之初，性本善</a:t>
            </a:r>
            <a:endParaRPr lang="en-US" altLang="zh-HK" sz="1400" dirty="0"/>
          </a:p>
          <a:p>
            <a:pPr marL="177571" indent="-177571" defTabSz="947044">
              <a:buFontTx/>
              <a:buChar char="-"/>
              <a:defRPr/>
            </a:pPr>
            <a:r>
              <a:rPr lang="zh-TW" altLang="en-US" sz="1400" dirty="0"/>
              <a:t>有無限的潛能藏於人的裡面</a:t>
            </a:r>
            <a:endParaRPr lang="en-US" altLang="zh-TW" sz="1400" dirty="0"/>
          </a:p>
          <a:p>
            <a:pPr marL="177571" indent="-177571" defTabSz="947044">
              <a:buFontTx/>
              <a:buChar char="-"/>
              <a:defRPr/>
            </a:pPr>
            <a:r>
              <a:rPr lang="zh-TW" altLang="en-US" sz="1400" dirty="0"/>
              <a:t>人人都應該去追求實現自己的理想！</a:t>
            </a:r>
            <a:endParaRPr lang="en-US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「自我中心」</a:t>
            </a:r>
            <a:r>
              <a:rPr lang="en-US" altLang="zh-TW" sz="1400" dirty="0"/>
              <a:t>— </a:t>
            </a:r>
            <a:r>
              <a:rPr lang="zh-TW" altLang="en-US" sz="1400" dirty="0"/>
              <a:t>想做就去做吧！</a:t>
            </a:r>
            <a:endParaRPr lang="en-US" altLang="zh-TW" sz="1400" dirty="0"/>
          </a:p>
          <a:p>
            <a:endParaRPr lang="en-US" altLang="zh-HK" sz="1400" dirty="0"/>
          </a:p>
          <a:p>
            <a:r>
              <a:rPr lang="zh-HK" altLang="en-US" sz="1400" dirty="0"/>
              <a:t>太 </a:t>
            </a:r>
            <a:r>
              <a:rPr lang="en-US" altLang="zh-HK" sz="1400" dirty="0"/>
              <a:t>22: 35-40 </a:t>
            </a:r>
          </a:p>
          <a:p>
            <a:pPr marL="177571" indent="-177571" defTabSz="947044">
              <a:buFontTx/>
              <a:buChar char="-"/>
              <a:defRPr/>
            </a:pPr>
            <a:r>
              <a:rPr lang="zh-TW" altLang="en-US" sz="1400" dirty="0"/>
              <a:t>一些傳道人受到人文主義的影響，提倡我們首先要愛自己。</a:t>
            </a:r>
            <a:endParaRPr lang="en-US" altLang="zh-HK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這段經文裡沒有第三條誡命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聖經是教導我們要「愛神」和「愛人」，而不是「愛自己」</a:t>
            </a:r>
            <a:endParaRPr lang="en-US" altLang="zh-TW" sz="1400" dirty="0"/>
          </a:p>
          <a:p>
            <a:pPr marL="177571" indent="-177571" defTabSz="947044">
              <a:buFontTx/>
              <a:buChar char="-"/>
              <a:defRPr/>
            </a:pPr>
            <a:r>
              <a:rPr lang="zh-TW" altLang="en-US" sz="1400" dirty="0"/>
              <a:t>人是已經懂得怎樣「愛自己」，而且愛自己太多</a:t>
            </a:r>
            <a:endParaRPr lang="en-US" altLang="zh-TW" sz="1400" dirty="0"/>
          </a:p>
          <a:p>
            <a:endParaRPr lang="en-US" altLang="zh-TW" dirty="0"/>
          </a:p>
          <a:p>
            <a:r>
              <a:rPr lang="zh-TW" altLang="en-US" dirty="0"/>
              <a:t>我們要小心假教師。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05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400" dirty="0"/>
              <a:t>創 </a:t>
            </a:r>
            <a:r>
              <a:rPr lang="en-US" altLang="zh-TW" sz="1400" dirty="0"/>
              <a:t>1: 26 — </a:t>
            </a:r>
            <a:r>
              <a:rPr lang="zh-TW" altLang="en-US" sz="1400" dirty="0"/>
              <a:t>我們是按照神的形像被造的，因此我們是有尊貴的形象！</a:t>
            </a:r>
            <a:endParaRPr lang="en-US" altLang="zh-TW" sz="1400" dirty="0"/>
          </a:p>
          <a:p>
            <a:r>
              <a:rPr lang="zh-HK" altLang="en-US" sz="1400" dirty="0"/>
              <a:t>申 </a:t>
            </a:r>
            <a:r>
              <a:rPr lang="en-US" altLang="zh-HK" sz="1400" dirty="0"/>
              <a:t>31: 18</a:t>
            </a:r>
            <a:r>
              <a:rPr lang="en-US" altLang="zh-TW" sz="1400" dirty="0"/>
              <a:t> — </a:t>
            </a:r>
            <a:r>
              <a:rPr lang="zh-TW" altLang="en-US" sz="1400" dirty="0"/>
              <a:t>因為我們的罪，神掩面不顧我們</a:t>
            </a:r>
            <a:endParaRPr lang="en-US" altLang="zh-TW" sz="1400" dirty="0"/>
          </a:p>
          <a:p>
            <a:r>
              <a:rPr lang="zh-HK" altLang="en-US" sz="1400" dirty="0"/>
              <a:t>林前 </a:t>
            </a:r>
            <a:r>
              <a:rPr lang="en-US" altLang="zh-HK" sz="1400" dirty="0"/>
              <a:t>6: 20 </a:t>
            </a:r>
            <a:r>
              <a:rPr lang="en-US" altLang="zh-TW" sz="1400" dirty="0"/>
              <a:t>— </a:t>
            </a:r>
            <a:r>
              <a:rPr lang="zh-TW" altLang="en-US" sz="1400" dirty="0"/>
              <a:t>神是</a:t>
            </a:r>
            <a:r>
              <a:rPr lang="zh-HK" altLang="en-US" sz="1400" dirty="0"/>
              <a:t>用重價買贖我們，</a:t>
            </a:r>
            <a:r>
              <a:rPr lang="zh-TW" altLang="en-US" sz="1400" dirty="0"/>
              <a:t>是否因為我們很寶貴？</a:t>
            </a:r>
            <a:endParaRPr lang="en-US" altLang="zh-HK" sz="1400" dirty="0"/>
          </a:p>
          <a:p>
            <a:endParaRPr lang="en-US" sz="1400" dirty="0"/>
          </a:p>
          <a:p>
            <a:r>
              <a:rPr lang="zh-TW" altLang="en-US" sz="1400" dirty="0"/>
              <a:t>神拯救我們：</a:t>
            </a:r>
            <a:endParaRPr lang="en-US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不是因為我們的價值，而是因為神的愛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在罪的影響下，我們並不可愛，也不值得被愛，但祂愛我們</a:t>
            </a:r>
            <a:endParaRPr lang="en-US" altLang="zh-TW" sz="1400" dirty="0"/>
          </a:p>
          <a:p>
            <a:pPr marL="177571" indent="-177571">
              <a:buFontTx/>
              <a:buChar char="-"/>
            </a:pPr>
            <a:r>
              <a:rPr lang="zh-TW" altLang="en-US" sz="1400" dirty="0"/>
              <a:t>我們得救之後，再次有價值，可以榮耀神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87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400" dirty="0"/>
              <a:t>在馬斯洛的理論中，人是先需要滿足較低層次的需求，然後才能追求較高的層次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235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400" dirty="0"/>
              <a:t>提後 </a:t>
            </a:r>
            <a:r>
              <a:rPr lang="en-US" altLang="zh-TW" sz="1400" dirty="0"/>
              <a:t>3: 1-5</a:t>
            </a:r>
            <a:r>
              <a:rPr lang="zh-TW" altLang="en-US" sz="1400" dirty="0"/>
              <a:t>「你應當知道，末後的日子必有艱難的時期來到。</a:t>
            </a:r>
            <a:r>
              <a:rPr lang="en-US" altLang="zh-TW" sz="1400" baseline="30000" dirty="0"/>
              <a:t>2</a:t>
            </a:r>
            <a:r>
              <a:rPr lang="zh-TW" altLang="en-US" sz="1400" dirty="0"/>
              <a:t>那時，人會專愛自己、貪愛錢財、自誇、高傲、褻瀆、悖逆父母、忘恩負義、不聖潔、</a:t>
            </a:r>
            <a:r>
              <a:rPr lang="en-US" altLang="zh-TW" sz="1400" baseline="30000" dirty="0"/>
              <a:t>3</a:t>
            </a:r>
            <a:r>
              <a:rPr lang="zh-TW" altLang="en-US" sz="1400" dirty="0"/>
              <a:t>沒有親情、不肯和解、惡言中傷、不能自律、橫蠻兇暴、不愛良善、</a:t>
            </a:r>
            <a:r>
              <a:rPr lang="en-US" altLang="zh-TW" sz="1400" baseline="30000" dirty="0"/>
              <a:t>4</a:t>
            </a:r>
            <a:r>
              <a:rPr lang="zh-TW" altLang="en-US" sz="1400" dirty="0"/>
              <a:t>賣主賣友、容易衝動、傲慢自大、愛享樂過於愛　神，</a:t>
            </a:r>
            <a:r>
              <a:rPr lang="en-US" altLang="zh-TW" sz="1400" baseline="30000" dirty="0"/>
              <a:t>5</a:t>
            </a:r>
            <a:r>
              <a:rPr lang="zh-TW" altLang="en-US" sz="1400" dirty="0"/>
              <a:t>有敬虔的形式，卻否定敬虔的能力；這些人你應當避開。」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51A04-3BA9-4A59-A991-317325B81D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63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0CF70-96E6-4F85-9559-E6625A9EB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2E89E1-6A32-40DC-8C05-3D91B5603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9CFAB-F657-4329-9968-0DB80C73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B85E-93B0-4B8E-96AC-38FD1860681B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859E0-EFF0-4B8D-82BD-E4BFB09F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7EA09-8691-4C0E-89A0-C109A5C9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7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607AE-F517-4980-832F-7466767FA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167795-DB43-4834-BC0E-DCE1826FD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4B485-D006-4107-8967-7E2DB4922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7345-315E-46D4-B36B-F6954FF51640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61437-BD7D-4D17-A2A2-B9D3167B5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E72A5-0AA0-444A-8B91-28B474B1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6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AEFD42-F47F-4ED1-9EC8-9FF441CDC7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B7A2B-A5B4-464D-9F22-63C8CFAF0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2C650-1ED5-41CE-BC34-83EAC46F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B9F3-0F97-4F7B-9CAB-CF7C2F58577E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3EA3D-4B9B-45AF-8126-16AF67BE2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F85B-AC71-46C9-A13F-744426DD3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2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44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53848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3848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7DD24A-514C-48DB-8660-B86681F7E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9869C-0A63-467A-A734-0B83456845CF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01D6F2-7124-4481-9FA7-C5E35F32A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0BA28A-449D-4977-AE99-67C87F2F8E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F8396D-AF3B-4B85-B160-E4AB9D9D50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0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BB72-2476-4DE2-87DE-1A8860E2E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169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30857-6CDE-46D3-8BFE-B1D134958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4"/>
            <a:ext cx="10515600" cy="47806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41E4C-AA2F-4D7E-957D-F03F29FDF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11E0-EB97-46C0-91A8-F52C64590E44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AB45A-D160-431C-B5EF-6457A9BEA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A7BB7-7F36-4CAF-BEA1-8C3C09B2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8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F51EC-DD8A-41C1-9778-72EBD2190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36B7-817D-4E2C-87FC-5108AE3C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C43C1-96D3-4031-9755-98C66E0CF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34D-1942-4028-8FD3-AE743CB5D335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28AE5-B0B8-47B6-968F-4E90F5AA8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C27B4-46ED-4F38-9EBB-5D325DE8C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01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655CC-71ED-4CDD-8E87-F05B71D92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13587-E42F-4A29-BCF8-9B2FA0BE4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B0EC82-9A62-4999-9D34-FDA4D5C71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8E893-EA05-47C7-A5C9-E084FC6F5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F9536-14C5-45B5-A439-80EF3D64E9AE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BB443-806A-44EE-BB4E-6006BBBE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996B9-83B3-421A-BAB7-BF8CD635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7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0B285-912F-4EC2-80D7-FA87E165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4FB76-F7B5-4157-ADC2-8C2E4BA99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FB5766-C6C7-4696-9A87-7AACA2925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0D005B-506D-4D04-82B4-65E9D76D0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B27798-6FB4-4EE5-B253-D62A3B9AF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BADC89-622D-4373-ACA5-6835AE112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CE6A-CF38-459B-A7EF-5BF32A678295}" type="datetime1">
              <a:rPr lang="en-US" smtClean="0"/>
              <a:t>9/29/2019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0390B7-285A-4905-B603-296D0735D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006F4F-4204-4848-B7A4-D2B14D98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3EA6-B046-4AEF-9958-F9B60564E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BACD6A-939B-4185-B0AE-026F1C9DE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5BFE-C84C-4BB1-8E85-A0D77EC6FBB3}" type="datetime1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EBAF51-5FF1-47EB-8147-C6D029006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9CDE6-D0B3-4C05-8B88-DE31BD53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2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83841B-C352-4DDB-9A04-6AA02E59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5752-4F18-44A9-861C-33A9A9439C31}" type="datetime1">
              <a:rPr lang="en-US" smtClean="0"/>
              <a:t>9/29/2019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4B2B44-612E-4BCB-9F94-52B8860F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2A6BE-8F83-4FA9-888D-9E4E7E3F2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47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34534-3AB1-46D2-A694-43E55A443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60F01-B976-4319-BE18-6B55C827C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DD3CD0-9D6B-453F-BB1D-3D16C8084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97BF4-1772-42F2-8DE5-F23710AA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8CE7E-53C1-4D68-AD28-BE11C84D1B58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1D076-CA41-4E36-98AD-B253DEF9C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80F0D-053A-426B-81CC-B17E608B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8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791DE-0E5C-4E9C-B313-49D742676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01C961-A28C-48BE-BE59-0FAE7A730A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64625-C2B7-4EBE-B0D8-51219F7C4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4CCB7-2451-4CD0-B4F4-80ED9853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5D2B-8A7C-4FAD-B8E9-5CEA470A4E14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D3F95-11E2-4F69-B5C4-A9CD36F8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9F2D5-7889-44B0-8550-52A50921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5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D4A3D5-D68A-42F8-9F1B-3C779E97F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444F6-D071-4979-8B05-DD93F4846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C30D6-DEF5-43FB-836A-2DF3BC26E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9FD40-2C5C-4606-80C7-E53CF324B2BE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649A3-1B3F-4107-BCCF-60FF2CC48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71D4B-3893-46F9-82CC-54D1DFF2B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3571C-8E22-44D1-B53B-627C81062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1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0C56E-B471-407B-9054-AA76AEDC4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79405"/>
            <a:ext cx="9144000" cy="1130557"/>
          </a:xfrm>
        </p:spPr>
        <p:txBody>
          <a:bodyPr/>
          <a:lstStyle/>
          <a:p>
            <a:r>
              <a:rPr lang="zh-TW" altLang="en-US" dirty="0">
                <a:latin typeface="+mj-ea"/>
              </a:rPr>
              <a:t>人算甚麼：「捨己」</a:t>
            </a:r>
            <a:endParaRPr lang="en-US" dirty="0">
              <a:latin typeface="+mj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FF02A9-3A05-49CF-B2DF-45CDBB96B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7242"/>
            <a:ext cx="9144000" cy="1130558"/>
          </a:xfrm>
        </p:spPr>
        <p:txBody>
          <a:bodyPr>
            <a:normAutofit/>
          </a:bodyPr>
          <a:lstStyle/>
          <a:p>
            <a:r>
              <a:rPr lang="ja-JP" altLang="en-US" sz="4800" dirty="0">
                <a:latin typeface="Calibri" panose="020F0502020204030204" pitchFamily="34" charset="0"/>
                <a:ea typeface="MingLiU_HKSCS" panose="02020500000000000000" pitchFamily="18" charset="-120"/>
              </a:rPr>
              <a:t>路加福音 </a:t>
            </a:r>
            <a:r>
              <a:rPr lang="en-US" altLang="ja-JP" sz="4800" dirty="0">
                <a:latin typeface="Calibri" panose="020F0502020204030204" pitchFamily="34" charset="0"/>
                <a:ea typeface="MingLiU_HKSCS" panose="02020500000000000000" pitchFamily="18" charset="-120"/>
              </a:rPr>
              <a:t>9: 23-25</a:t>
            </a:r>
            <a:endParaRPr lang="en-US" sz="4800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8627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771697"/>
          </a:xfrm>
        </p:spPr>
        <p:txBody>
          <a:bodyPr>
            <a:normAutofit/>
          </a:bodyPr>
          <a:lstStyle/>
          <a:p>
            <a:r>
              <a:rPr lang="zh-HK" altLang="en-US" sz="4000" b="1" i="1" u="sng" dirty="0">
                <a:latin typeface="+mj-ea"/>
              </a:rPr>
              <a:t>「捨己」</a:t>
            </a:r>
            <a:r>
              <a:rPr lang="zh-TW" altLang="en-US" sz="4000" b="1" i="1" u="sng" dirty="0">
                <a:latin typeface="+mj-ea"/>
              </a:rPr>
              <a:t>與</a:t>
            </a:r>
            <a:r>
              <a:rPr lang="zh-HK" altLang="en-US" sz="4000" b="1" i="1" u="sng" dirty="0">
                <a:latin typeface="+mj-ea"/>
              </a:rPr>
              <a:t>「</a:t>
            </a:r>
            <a:r>
              <a:rPr lang="zh-TW" altLang="en-US" sz="4000" b="1" i="1" u="sng" dirty="0">
                <a:latin typeface="+mj-ea"/>
              </a:rPr>
              <a:t>神創造的安排</a:t>
            </a:r>
            <a:r>
              <a:rPr lang="zh-HK" altLang="en-US" sz="4000" b="1" i="1" u="sng" dirty="0">
                <a:latin typeface="+mj-ea"/>
              </a:rPr>
              <a:t>」</a:t>
            </a:r>
            <a:endParaRPr lang="en-US" sz="4000" b="1" i="1" u="sng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010"/>
            <a:ext cx="10683240" cy="5141676"/>
          </a:xfrm>
        </p:spPr>
        <p:txBody>
          <a:bodyPr>
            <a:noAutofit/>
          </a:bodyPr>
          <a:lstStyle/>
          <a:p>
            <a:pPr marL="282575" indent="-282575">
              <a:lnSpc>
                <a:spcPct val="108000"/>
              </a:lnSpc>
              <a:spcBef>
                <a:spcPts val="1200"/>
              </a:spcBef>
            </a:pPr>
            <a:r>
              <a:rPr lang="zh-TW" altLang="en-US" sz="3200" b="1" dirty="0"/>
              <a:t>創世記 </a:t>
            </a:r>
            <a:r>
              <a:rPr lang="en-US" altLang="zh-TW" sz="3200" b="1" dirty="0"/>
              <a:t>3 —</a:t>
            </a:r>
            <a:r>
              <a:rPr lang="zh-TW" altLang="en-US" sz="3200" b="1" dirty="0"/>
              <a:t>人要靠自己去分辨善惡 </a:t>
            </a:r>
            <a:r>
              <a:rPr lang="en-US" altLang="zh-TW" sz="3200" b="1" dirty="0"/>
              <a:t>—</a:t>
            </a:r>
            <a:r>
              <a:rPr lang="zh-TW" altLang="en-US" sz="3200" b="1" dirty="0"/>
              <a:t>「自我中心」是罪 </a:t>
            </a:r>
            <a:endParaRPr lang="en-US" sz="3200" b="1" i="1" dirty="0"/>
          </a:p>
          <a:p>
            <a:pPr marL="681038" lvl="1" indent="-342900">
              <a:lnSpc>
                <a:spcPct val="108000"/>
              </a:lnSpc>
              <a:spcBef>
                <a:spcPts val="1200"/>
              </a:spcBef>
            </a:pPr>
            <a:r>
              <a:rPr lang="zh-TW" altLang="en-US" sz="3200" b="1" dirty="0"/>
              <a:t>神創造我們是為了讓我們實現自己的理想嗎？</a:t>
            </a:r>
            <a:endParaRPr lang="en-US" altLang="zh-TW" sz="3200" b="1" dirty="0"/>
          </a:p>
          <a:p>
            <a:pPr marL="681038" lvl="1" indent="0">
              <a:lnSpc>
                <a:spcPct val="108000"/>
              </a:lnSpc>
              <a:spcBef>
                <a:spcPts val="600"/>
              </a:spcBef>
              <a:buNone/>
            </a:pPr>
            <a:r>
              <a:rPr lang="zh-TW" altLang="en-US" sz="3200" b="1" dirty="0"/>
              <a:t>或是實現我們父母的願望嗎？</a:t>
            </a:r>
            <a:endParaRPr lang="en-US" sz="3200" b="1" dirty="0"/>
          </a:p>
          <a:p>
            <a:pPr marL="681038" lvl="1" indent="-342900">
              <a:lnSpc>
                <a:spcPct val="108000"/>
              </a:lnSpc>
              <a:spcBef>
                <a:spcPts val="1200"/>
              </a:spcBef>
            </a:pPr>
            <a:r>
              <a:rPr lang="zh-TW" altLang="en-US" sz="3200" b="1" dirty="0"/>
              <a:t>誰是我們生命的老闆？</a:t>
            </a:r>
            <a:endParaRPr lang="en-US" altLang="zh-TW" sz="3200" b="1" dirty="0"/>
          </a:p>
          <a:p>
            <a:pPr marL="681038" lvl="1" indent="-342900">
              <a:lnSpc>
                <a:spcPct val="108000"/>
              </a:lnSpc>
              <a:spcBef>
                <a:spcPts val="1200"/>
              </a:spcBef>
            </a:pPr>
            <a:r>
              <a:rPr lang="zh-TW" altLang="en-US" sz="3200" b="1" dirty="0"/>
              <a:t>我們被造，是要服事我們的創造主</a:t>
            </a:r>
            <a:endParaRPr lang="en-US" altLang="zh-TW" sz="3200" b="1" dirty="0"/>
          </a:p>
          <a:p>
            <a:pPr marL="1147763" lvl="2" indent="-465138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zh-HK" altLang="en-US" sz="3200" b="1" dirty="0"/>
              <a:t>創</a:t>
            </a:r>
            <a:r>
              <a:rPr lang="zh-TW" altLang="en-US" sz="3200" b="1" dirty="0"/>
              <a:t> </a:t>
            </a:r>
            <a:r>
              <a:rPr lang="en-US" altLang="zh-TW" sz="3200" b="1" dirty="0"/>
              <a:t>1: 26</a:t>
            </a:r>
            <a:r>
              <a:rPr lang="zh-TW" altLang="en-US" sz="3200" b="1" i="1" dirty="0"/>
              <a:t>「神說：“我們要照著我們的形象，按著我們的樣式造人；</a:t>
            </a:r>
            <a:r>
              <a:rPr lang="zh-TW" altLang="en-US" sz="3200" b="1" i="1" u="sng" dirty="0"/>
              <a:t>使他們管理</a:t>
            </a:r>
            <a:r>
              <a:rPr lang="zh-TW" altLang="en-US" sz="3200" b="1" i="1" dirty="0"/>
              <a:t>海裡的魚、空中的鳥、地上的牲畜，以及全地，和地上所有爬行的生物！”」</a:t>
            </a:r>
            <a:endParaRPr lang="en-US" sz="3200" b="1" dirty="0"/>
          </a:p>
          <a:p>
            <a:pPr lvl="1">
              <a:lnSpc>
                <a:spcPct val="108000"/>
              </a:lnSpc>
              <a:spcBef>
                <a:spcPts val="1200"/>
              </a:spcBef>
            </a:pPr>
            <a:endParaRPr lang="en-US" sz="3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64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771697"/>
          </a:xfrm>
        </p:spPr>
        <p:txBody>
          <a:bodyPr>
            <a:normAutofit/>
          </a:bodyPr>
          <a:lstStyle/>
          <a:p>
            <a:r>
              <a:rPr lang="zh-HK" altLang="en-US" sz="4000" b="1" i="1" u="sng" dirty="0">
                <a:latin typeface="+mj-ea"/>
              </a:rPr>
              <a:t>天天背起自己的十字架 </a:t>
            </a:r>
            <a:r>
              <a:rPr lang="en-US" altLang="zh-HK" sz="4000" b="1" i="1" u="sng" dirty="0">
                <a:latin typeface="+mj-ea"/>
              </a:rPr>
              <a:t> </a:t>
            </a:r>
            <a:endParaRPr lang="en-US" sz="4000" b="1" i="1" u="sng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5381"/>
            <a:ext cx="10515600" cy="4557397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b="1" dirty="0"/>
              <a:t>什麼是我們的十字架？</a:t>
            </a:r>
            <a:endParaRPr lang="en-US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/>
              <a:t>生活中的重擔？  </a:t>
            </a:r>
            <a:r>
              <a:rPr lang="en-US" altLang="zh-TW" sz="2800" b="1" dirty="0"/>
              <a:t>—  </a:t>
            </a:r>
            <a:r>
              <a:rPr lang="zh-TW" altLang="en-US" sz="2800" b="1" dirty="0"/>
              <a:t>功課，工作，家務？</a:t>
            </a:r>
            <a:endParaRPr lang="en-US" altLang="zh-TW" sz="2800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/>
              <a:t>人際關係上的重擔？ </a:t>
            </a:r>
            <a:r>
              <a:rPr lang="en-US" altLang="zh-TW" sz="2800" b="1" dirty="0"/>
              <a:t> —  </a:t>
            </a:r>
            <a:r>
              <a:rPr lang="zh-TW" altLang="en-US" sz="2800" b="1" dirty="0"/>
              <a:t>父母，子女，配偶，朋友？</a:t>
            </a:r>
            <a:endParaRPr lang="en-US" altLang="zh-TW" sz="2800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HK" altLang="en-US" sz="2800" b="1" dirty="0"/>
              <a:t>教會事奉</a:t>
            </a:r>
            <a:r>
              <a:rPr lang="zh-TW" altLang="en-US" sz="2800" b="1" dirty="0"/>
              <a:t>上的重擔、犧牲？</a:t>
            </a:r>
            <a:endParaRPr lang="en-US" sz="2800" b="1" dirty="0"/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b="1" dirty="0"/>
              <a:t>在聖經中，耶穌為什麼背起十字架？</a:t>
            </a:r>
            <a:endParaRPr lang="en-US" altLang="zh-TW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HK" altLang="en-US" sz="2800" b="1" dirty="0"/>
              <a:t>準備去死</a:t>
            </a:r>
            <a:endParaRPr lang="en-US" altLang="zh-HK" sz="2800" b="1" dirty="0"/>
          </a:p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HK" altLang="en-US" b="1" dirty="0"/>
              <a:t>天天背起自己的十字架</a:t>
            </a:r>
            <a:endParaRPr lang="en-US" altLang="zh-HK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/>
              <a:t>天天預備為主犧牲</a:t>
            </a:r>
            <a:endParaRPr lang="en-US" altLang="zh-TW" sz="2800" b="1" dirty="0"/>
          </a:p>
          <a:p>
            <a:pPr>
              <a:lnSpc>
                <a:spcPct val="108000"/>
              </a:lnSpc>
              <a:spcBef>
                <a:spcPts val="1200"/>
              </a:spcBef>
            </a:pPr>
            <a:endParaRPr lang="en-US" altLang="zh-HK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altLang="zh-TW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6C6E45-6764-49F2-85B9-1C0A9F72F202}"/>
              </a:ext>
            </a:extLst>
          </p:cNvPr>
          <p:cNvSpPr/>
          <p:nvPr/>
        </p:nvSpPr>
        <p:spPr>
          <a:xfrm>
            <a:off x="838199" y="5632754"/>
            <a:ext cx="9386455" cy="72359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8000"/>
              </a:lnSpc>
              <a:spcBef>
                <a:spcPts val="1200"/>
              </a:spcBef>
            </a:pPr>
            <a:r>
              <a:rPr lang="zh-TW" altLang="en-US" sz="4000" b="1" i="1" dirty="0"/>
              <a:t>耶穌不是想要你的錢，祂想要你的命</a:t>
            </a:r>
            <a:r>
              <a:rPr lang="zh-TW" altLang="en-US" sz="4000" b="1" i="1" dirty="0">
                <a:solidFill>
                  <a:prstClr val="black"/>
                </a:solidFill>
              </a:rPr>
              <a:t>！</a:t>
            </a:r>
            <a:endParaRPr lang="zh-TW" alt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204547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94BB-A772-4EE1-B145-DCDBBC18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730" y="280061"/>
            <a:ext cx="10854070" cy="771697"/>
          </a:xfrm>
        </p:spPr>
        <p:txBody>
          <a:bodyPr>
            <a:normAutofit/>
          </a:bodyPr>
          <a:lstStyle/>
          <a:p>
            <a:r>
              <a:rPr lang="zh-HK" altLang="en-US" sz="4000" b="1" i="1" u="sng" dirty="0"/>
              <a:t>一命換一命  </a:t>
            </a:r>
            <a:endParaRPr lang="en-US" sz="4000" b="1" i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2C42-E620-4873-AA42-291C77F57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219" y="1051759"/>
            <a:ext cx="10557581" cy="155843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lvl="0" indent="0">
              <a:lnSpc>
                <a:spcPct val="1080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569913" algn="l"/>
              </a:tabLst>
            </a:pPr>
            <a:r>
              <a:rPr lang="zh-HK" altLang="en-US" sz="3200" b="1" dirty="0">
                <a:solidFill>
                  <a:prstClr val="black"/>
                </a:solidFill>
              </a:rPr>
              <a:t>路</a:t>
            </a:r>
            <a:r>
              <a:rPr lang="en-US" sz="3200" b="1" dirty="0">
                <a:solidFill>
                  <a:prstClr val="black"/>
                </a:solidFill>
              </a:rPr>
              <a:t> 9: 24-25</a:t>
            </a:r>
            <a:r>
              <a:rPr lang="en-US" b="1" i="1" dirty="0">
                <a:solidFill>
                  <a:prstClr val="black"/>
                </a:solidFill>
              </a:rPr>
              <a:t>「</a:t>
            </a:r>
            <a:r>
              <a:rPr lang="en-US" b="1" i="1" baseline="30000" dirty="0">
                <a:solidFill>
                  <a:prstClr val="black"/>
                </a:solidFill>
              </a:rPr>
              <a:t>24</a:t>
            </a:r>
            <a:r>
              <a:rPr lang="zh-TW" altLang="en-US" b="1" i="1" dirty="0">
                <a:solidFill>
                  <a:prstClr val="black"/>
                </a:solidFill>
              </a:rPr>
              <a:t>凡是想救自己生命的，必喪掉生命；但</a:t>
            </a:r>
            <a:r>
              <a:rPr lang="zh-TW" altLang="en-US" b="1" i="1" u="sng" dirty="0">
                <a:solidFill>
                  <a:prstClr val="black"/>
                </a:solidFill>
              </a:rPr>
              <a:t>為我犧牲自己生命的，必救了生命</a:t>
            </a:r>
            <a:r>
              <a:rPr lang="zh-TW" altLang="en-US" b="1" i="1" dirty="0">
                <a:solidFill>
                  <a:prstClr val="black"/>
                </a:solidFill>
              </a:rPr>
              <a:t>。</a:t>
            </a:r>
            <a:r>
              <a:rPr lang="en-US" altLang="zh-TW" b="1" i="1" baseline="30000" dirty="0">
                <a:solidFill>
                  <a:prstClr val="black"/>
                </a:solidFill>
              </a:rPr>
              <a:t>25</a:t>
            </a:r>
            <a:r>
              <a:rPr lang="zh-TW" altLang="en-US" b="1" i="1" dirty="0">
                <a:solidFill>
                  <a:prstClr val="black"/>
                </a:solidFill>
              </a:rPr>
              <a:t>人若賺得全世界，卻喪失自己，或賠上自己，有甚麼好處呢？</a:t>
            </a:r>
            <a:r>
              <a:rPr lang="en-US" b="1" i="1" dirty="0">
                <a:solidFill>
                  <a:prstClr val="black"/>
                </a:solidFill>
              </a:rPr>
              <a:t>」</a:t>
            </a:r>
            <a:endParaRPr lang="en-US" sz="3200" b="1" i="1" dirty="0">
              <a:solidFill>
                <a:prstClr val="black"/>
              </a:solidFill>
            </a:endParaRPr>
          </a:p>
          <a:p>
            <a:pPr marL="0" indent="0">
              <a:lnSpc>
                <a:spcPct val="108000"/>
              </a:lnSpc>
              <a:spcBef>
                <a:spcPts val="600"/>
              </a:spcBef>
              <a:buSzPct val="80000"/>
              <a:buNone/>
            </a:pPr>
            <a:endParaRPr lang="en-US" b="1" i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177E4-6A0B-4CA3-B3EF-99BCEC58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D845D4-027B-45B9-A3B3-A55D0C5FA7BD}"/>
              </a:ext>
            </a:extLst>
          </p:cNvPr>
          <p:cNvSpPr/>
          <p:nvPr/>
        </p:nvSpPr>
        <p:spPr>
          <a:xfrm>
            <a:off x="796218" y="2704427"/>
            <a:ext cx="10005131" cy="2772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8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+mn-ea"/>
              </a:rPr>
              <a:t>你獻上你那必定會死的生命，換來永恆的生命</a:t>
            </a:r>
            <a:endParaRPr lang="en-US" altLang="zh-TW" sz="2800" b="1" dirty="0">
              <a:latin typeface="+mn-ea"/>
            </a:endParaRPr>
          </a:p>
          <a:p>
            <a:pPr marL="342900" indent="-342900">
              <a:lnSpc>
                <a:spcPct val="108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+mn-ea"/>
              </a:rPr>
              <a:t>若相信耶穌，你會生兩次，但只死一次</a:t>
            </a:r>
            <a:endParaRPr lang="en-US" altLang="zh-TW" sz="2800" b="1" dirty="0">
              <a:latin typeface="+mn-ea"/>
            </a:endParaRPr>
          </a:p>
          <a:p>
            <a:pPr marL="342900" indent="-342900">
              <a:lnSpc>
                <a:spcPct val="108000"/>
              </a:lnSpc>
              <a:spcBef>
                <a:spcPts val="300"/>
              </a:spcBef>
            </a:pPr>
            <a:r>
              <a:rPr lang="en-US" altLang="zh-TW" sz="2800" b="1" dirty="0">
                <a:latin typeface="+mn-ea"/>
              </a:rPr>
              <a:t>	</a:t>
            </a:r>
            <a:r>
              <a:rPr lang="zh-TW" altLang="en-US" sz="2800" b="1" dirty="0">
                <a:latin typeface="+mn-ea"/>
              </a:rPr>
              <a:t>若不相信耶穌，你只生一次，但會死兩次</a:t>
            </a:r>
            <a:endParaRPr lang="en-US" altLang="zh-TW" sz="2800" b="1" dirty="0">
              <a:latin typeface="+mn-ea"/>
            </a:endParaRPr>
          </a:p>
          <a:p>
            <a:pPr marL="342900" indent="-342900">
              <a:lnSpc>
                <a:spcPct val="108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+mn-ea"/>
              </a:rPr>
              <a:t>以自我為中心的生命，是仍然活在罪中，通往死亡</a:t>
            </a:r>
            <a:endParaRPr lang="en-US" altLang="zh-TW" sz="2800" b="1" dirty="0">
              <a:latin typeface="+mn-ea"/>
            </a:endParaRPr>
          </a:p>
          <a:p>
            <a:pPr marL="342900" indent="-342900">
              <a:lnSpc>
                <a:spcPct val="108000"/>
              </a:lnSpc>
              <a:spcBef>
                <a:spcPts val="300"/>
              </a:spcBef>
            </a:pPr>
            <a:r>
              <a:rPr lang="en-US" altLang="zh-TW" sz="2800" b="1" dirty="0">
                <a:latin typeface="+mn-ea"/>
              </a:rPr>
              <a:t>	</a:t>
            </a:r>
            <a:r>
              <a:rPr lang="zh-TW" altLang="en-US" sz="2800" b="1" dirty="0">
                <a:latin typeface="+mn-ea"/>
              </a:rPr>
              <a:t>以神為中心的生命，是與神和好，帶來豐盛的生命</a:t>
            </a:r>
            <a:endParaRPr lang="en-US" sz="2800" b="1" dirty="0">
              <a:latin typeface="+mn-ea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A23D5B0-7F25-4F31-90E8-71B35C4464EC}"/>
              </a:ext>
            </a:extLst>
          </p:cNvPr>
          <p:cNvSpPr txBox="1">
            <a:spLocks/>
          </p:cNvSpPr>
          <p:nvPr/>
        </p:nvSpPr>
        <p:spPr>
          <a:xfrm>
            <a:off x="796219" y="5652712"/>
            <a:ext cx="7150747" cy="76951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80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569913" algn="l"/>
              </a:tabLst>
            </a:pPr>
            <a:r>
              <a:rPr lang="zh-TW" altLang="en-US" sz="4000" b="1" i="1" dirty="0">
                <a:solidFill>
                  <a:prstClr val="black"/>
                </a:solidFill>
              </a:rPr>
              <a:t>一命換一命   </a:t>
            </a:r>
            <a:r>
              <a:rPr lang="en-US" altLang="zh-TW" sz="4000" b="1" i="1" dirty="0">
                <a:solidFill>
                  <a:prstClr val="black"/>
                </a:solidFill>
              </a:rPr>
              <a:t>—  </a:t>
            </a:r>
            <a:r>
              <a:rPr lang="zh-TW" altLang="en-US" sz="4000" b="1" i="1" dirty="0">
                <a:solidFill>
                  <a:prstClr val="black"/>
                </a:solidFill>
              </a:rPr>
              <a:t>有你著數！</a:t>
            </a:r>
            <a:endParaRPr lang="en-US" sz="3600" b="1" i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658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94BB-A772-4EE1-B145-DCDBBC18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730" y="280061"/>
            <a:ext cx="10854070" cy="771697"/>
          </a:xfrm>
        </p:spPr>
        <p:txBody>
          <a:bodyPr>
            <a:normAutofit/>
          </a:bodyPr>
          <a:lstStyle/>
          <a:p>
            <a:r>
              <a:rPr lang="zh-TW" altLang="en-US" sz="4000" b="1" i="1" u="sng" dirty="0"/>
              <a:t>從「巴拉巴」學一個功課  </a:t>
            </a:r>
            <a:r>
              <a:rPr lang="en-US" altLang="zh-TW" sz="4000" b="1" i="1" u="sng" dirty="0"/>
              <a:t>—  </a:t>
            </a:r>
            <a:r>
              <a:rPr lang="zh-HK" altLang="en-US" sz="4000" b="1" i="1" u="sng" dirty="0"/>
              <a:t>馬可福音  </a:t>
            </a:r>
            <a:r>
              <a:rPr lang="en-US" altLang="zh-HK" sz="4000" b="1" i="1" u="sng" dirty="0"/>
              <a:t>15: 6-15 </a:t>
            </a:r>
            <a:endParaRPr lang="en-US" sz="4000" b="1" i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2C42-E620-4873-AA42-291C77F57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42" y="1137684"/>
            <a:ext cx="11816316" cy="556697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8000"/>
              </a:lnSpc>
              <a:spcBef>
                <a:spcPts val="900"/>
              </a:spcBef>
              <a:buSzPct val="80000"/>
              <a:buFont typeface="+mj-lt"/>
              <a:buAutoNum type="arabicPeriod" startAt="6"/>
            </a:pPr>
            <a:r>
              <a:rPr lang="zh-TW" altLang="en-US" sz="2400" b="1" i="1" dirty="0">
                <a:latin typeface="Calibri" panose="020F0502020204030204" pitchFamily="34" charset="0"/>
              </a:rPr>
              <a:t>每逢這節期，彼拉多按著眾人所要求的，照例給他們釋放一個囚犯。 </a:t>
            </a:r>
            <a:endParaRPr lang="en-US" altLang="zh-TW" sz="2400" b="1" i="1" dirty="0">
              <a:latin typeface="Calibri" panose="020F0502020204030204" pitchFamily="34" charset="0"/>
            </a:endParaRPr>
          </a:p>
          <a:p>
            <a:pPr marL="457200" indent="-457200">
              <a:lnSpc>
                <a:spcPct val="108000"/>
              </a:lnSpc>
              <a:spcBef>
                <a:spcPts val="900"/>
              </a:spcBef>
              <a:buSzPct val="80000"/>
              <a:buFont typeface="+mj-lt"/>
              <a:buAutoNum type="arabicPeriod" startAt="6"/>
            </a:pPr>
            <a:r>
              <a:rPr lang="zh-TW" altLang="en-US" sz="2400" b="1" i="1" dirty="0">
                <a:latin typeface="Calibri" panose="020F0502020204030204" pitchFamily="34" charset="0"/>
              </a:rPr>
              <a:t>有一個人名叫巴拉巴，和作亂的人囚禁在一起，他們作亂的時候，曾殺過人。 </a:t>
            </a:r>
            <a:endParaRPr lang="en-US" altLang="zh-TW" sz="2400" b="1" i="1" dirty="0">
              <a:latin typeface="Calibri" panose="020F0502020204030204" pitchFamily="34" charset="0"/>
            </a:endParaRPr>
          </a:p>
          <a:p>
            <a:pPr marL="457200" indent="-457200">
              <a:lnSpc>
                <a:spcPct val="108000"/>
              </a:lnSpc>
              <a:spcBef>
                <a:spcPts val="900"/>
              </a:spcBef>
              <a:buSzPct val="80000"/>
              <a:buFont typeface="+mj-lt"/>
              <a:buAutoNum type="arabicPeriod" startAt="6"/>
            </a:pPr>
            <a:r>
              <a:rPr lang="zh-TW" altLang="en-US" sz="2400" b="1" i="1" dirty="0">
                <a:latin typeface="Calibri" panose="020F0502020204030204" pitchFamily="34" charset="0"/>
              </a:rPr>
              <a:t>群眾上去，要求彼拉多援例給他們辦理。 </a:t>
            </a:r>
            <a:endParaRPr lang="en-US" altLang="zh-TW" sz="2400" b="1" i="1" dirty="0">
              <a:latin typeface="Calibri" panose="020F0502020204030204" pitchFamily="34" charset="0"/>
            </a:endParaRPr>
          </a:p>
          <a:p>
            <a:pPr marL="457200" indent="-457200">
              <a:lnSpc>
                <a:spcPct val="108000"/>
              </a:lnSpc>
              <a:spcBef>
                <a:spcPts val="900"/>
              </a:spcBef>
              <a:buSzPct val="80000"/>
              <a:buFont typeface="+mj-lt"/>
              <a:buAutoNum type="arabicPeriod" startAt="6"/>
            </a:pPr>
            <a:r>
              <a:rPr lang="zh-TW" altLang="en-US" sz="2400" b="1" i="1" dirty="0">
                <a:latin typeface="Calibri" panose="020F0502020204030204" pitchFamily="34" charset="0"/>
              </a:rPr>
              <a:t>彼拉多回答他們：“你們要我給你們釋放這個猶太人的王嗎？” </a:t>
            </a:r>
            <a:endParaRPr lang="en-US" altLang="zh-TW" sz="2400" b="1" i="1" dirty="0">
              <a:latin typeface="Calibri" panose="020F0502020204030204" pitchFamily="34" charset="0"/>
            </a:endParaRPr>
          </a:p>
          <a:p>
            <a:pPr marL="457200" indent="-457200">
              <a:lnSpc>
                <a:spcPct val="108000"/>
              </a:lnSpc>
              <a:spcBef>
                <a:spcPts val="900"/>
              </a:spcBef>
              <a:buSzPct val="80000"/>
              <a:buFont typeface="+mj-lt"/>
              <a:buAutoNum type="arabicPeriod" startAt="6"/>
            </a:pPr>
            <a:r>
              <a:rPr lang="zh-TW" altLang="en-US" sz="2400" b="1" i="1" dirty="0">
                <a:latin typeface="Calibri" panose="020F0502020204030204" pitchFamily="34" charset="0"/>
              </a:rPr>
              <a:t>他知道祭司長是因為嫉妒才把耶穌交了來。 </a:t>
            </a:r>
          </a:p>
          <a:p>
            <a:pPr marL="457200" indent="-457200">
              <a:lnSpc>
                <a:spcPct val="108000"/>
              </a:lnSpc>
              <a:spcBef>
                <a:spcPts val="900"/>
              </a:spcBef>
              <a:buSzPct val="80000"/>
              <a:buFont typeface="+mj-lt"/>
              <a:buAutoNum type="arabicPeriod" startAt="6"/>
            </a:pPr>
            <a:r>
              <a:rPr lang="zh-TW" altLang="en-US" sz="2400" b="1" i="1" dirty="0">
                <a:latin typeface="Calibri" panose="020F0502020204030204" pitchFamily="34" charset="0"/>
              </a:rPr>
              <a:t>祭司長卻煽動群眾，寧可要總督釋放巴拉巴給他們。 </a:t>
            </a:r>
            <a:endParaRPr lang="en-US" altLang="zh-TW" sz="2400" b="1" i="1" dirty="0">
              <a:latin typeface="Calibri" panose="020F0502020204030204" pitchFamily="34" charset="0"/>
            </a:endParaRPr>
          </a:p>
          <a:p>
            <a:pPr marL="457200" indent="-457200">
              <a:lnSpc>
                <a:spcPct val="108000"/>
              </a:lnSpc>
              <a:spcBef>
                <a:spcPts val="900"/>
              </a:spcBef>
              <a:buSzPct val="80000"/>
              <a:buFont typeface="+mj-lt"/>
              <a:buAutoNum type="arabicPeriod" startAt="6"/>
            </a:pPr>
            <a:r>
              <a:rPr lang="zh-TW" altLang="en-US" sz="2400" b="1" i="1" dirty="0">
                <a:latin typeface="Calibri" panose="020F0502020204030204" pitchFamily="34" charset="0"/>
              </a:rPr>
              <a:t>彼拉多又對他們說：“那麼，你們稱為猶太人的王的，你們要我怎樣處置他呢？” </a:t>
            </a:r>
          </a:p>
          <a:p>
            <a:pPr marL="457200" indent="-457200">
              <a:lnSpc>
                <a:spcPct val="108000"/>
              </a:lnSpc>
              <a:spcBef>
                <a:spcPts val="900"/>
              </a:spcBef>
              <a:buSzPct val="80000"/>
              <a:buFont typeface="+mj-lt"/>
              <a:buAutoNum type="arabicPeriod" startAt="6"/>
            </a:pPr>
            <a:r>
              <a:rPr lang="zh-TW" altLang="en-US" sz="2400" b="1" i="1" dirty="0">
                <a:latin typeface="Calibri" panose="020F0502020204030204" pitchFamily="34" charset="0"/>
              </a:rPr>
              <a:t>他們就喊著說：“把他釘十字架！” </a:t>
            </a:r>
          </a:p>
          <a:p>
            <a:pPr marL="457200" indent="-457200">
              <a:lnSpc>
                <a:spcPct val="108000"/>
              </a:lnSpc>
              <a:spcBef>
                <a:spcPts val="900"/>
              </a:spcBef>
              <a:buSzPct val="80000"/>
              <a:buFont typeface="+mj-lt"/>
              <a:buAutoNum type="arabicPeriod" startAt="6"/>
            </a:pPr>
            <a:r>
              <a:rPr lang="zh-TW" altLang="en-US" sz="2400" b="1" i="1" dirty="0">
                <a:latin typeface="Calibri" panose="020F0502020204030204" pitchFamily="34" charset="0"/>
              </a:rPr>
              <a:t>彼拉多說：“他作了甚麼惡事呢？”眾人卻更加大聲喊叫：“把他釘十字架！” </a:t>
            </a:r>
          </a:p>
          <a:p>
            <a:pPr marL="457200" indent="-457200">
              <a:lnSpc>
                <a:spcPct val="108000"/>
              </a:lnSpc>
              <a:spcBef>
                <a:spcPts val="900"/>
              </a:spcBef>
              <a:buSzPct val="80000"/>
              <a:buFont typeface="+mj-lt"/>
              <a:buAutoNum type="arabicPeriod" startAt="6"/>
            </a:pPr>
            <a:r>
              <a:rPr lang="zh-TW" altLang="en-US" sz="2400" b="1" i="1" dirty="0">
                <a:latin typeface="Calibri" panose="020F0502020204030204" pitchFamily="34" charset="0"/>
              </a:rPr>
              <a:t>彼拉多有意討好群眾，就釋放了巴拉巴給他們，把耶穌鞭打了，交給他們釘十字架。</a:t>
            </a:r>
            <a:endParaRPr lang="en-US" altLang="zh-TW" sz="2400" b="1" i="1" dirty="0">
              <a:latin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Bef>
                <a:spcPts val="900"/>
              </a:spcBef>
              <a:buSzPct val="80000"/>
              <a:buNone/>
            </a:pPr>
            <a:endParaRPr lang="en-US" altLang="zh-TW" sz="2400" b="1" dirty="0">
              <a:latin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177E4-6A0B-4CA3-B3EF-99BCEC58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99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142" y="273685"/>
            <a:ext cx="10738658" cy="771697"/>
          </a:xfrm>
        </p:spPr>
        <p:txBody>
          <a:bodyPr>
            <a:normAutofit/>
          </a:bodyPr>
          <a:lstStyle/>
          <a:p>
            <a:r>
              <a:rPr lang="zh-TW" altLang="en-US" sz="4000" b="1" i="1" u="sng" dirty="0">
                <a:latin typeface="+mj-ea"/>
              </a:rPr>
              <a:t>巴拉巴是誰？ </a:t>
            </a:r>
            <a:endParaRPr lang="en-US" sz="4000" b="1" i="1" u="sng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142" y="1230285"/>
            <a:ext cx="10738658" cy="5169126"/>
          </a:xfrm>
        </p:spPr>
        <p:txBody>
          <a:bodyPr>
            <a:noAutofit/>
          </a:bodyPr>
          <a:lstStyle/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TW" altLang="en-US" sz="3200" b="1" dirty="0"/>
              <a:t>「巴拉巴」</a:t>
            </a:r>
            <a:r>
              <a:rPr lang="en-US" altLang="zh-TW" sz="3200" b="1" i="1" dirty="0"/>
              <a:t>(Barabbas) </a:t>
            </a:r>
            <a:r>
              <a:rPr lang="zh-TW" altLang="en-US" sz="3200" b="1" dirty="0"/>
              <a:t>這個名字是什麼意思？</a:t>
            </a:r>
            <a:endParaRPr lang="en-US" altLang="zh-TW" sz="3200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HK" altLang="en-US" sz="3200" b="1" dirty="0"/>
              <a:t>亞蘭文：</a:t>
            </a:r>
            <a:r>
              <a:rPr lang="en-US" altLang="zh-HK" sz="3200" b="1" i="1" dirty="0"/>
              <a:t>Bar-</a:t>
            </a:r>
            <a:r>
              <a:rPr lang="en-US" altLang="zh-HK" sz="3200" b="1" i="1" dirty="0" err="1"/>
              <a:t>abba</a:t>
            </a:r>
            <a:r>
              <a:rPr lang="en-US" altLang="zh-HK" sz="3200" b="1" dirty="0"/>
              <a:t> </a:t>
            </a:r>
            <a:r>
              <a:rPr lang="zh-HK" altLang="en-US" sz="3200" b="1" dirty="0"/>
              <a:t>字面意思是「父親的兒子</a:t>
            </a:r>
            <a:r>
              <a:rPr lang="zh-TW" altLang="en-US" sz="3200" b="1" dirty="0"/>
              <a:t>」</a:t>
            </a:r>
            <a:endParaRPr lang="en-US" altLang="zh-HK" sz="3200" b="1" dirty="0"/>
          </a:p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r>
              <a:rPr lang="zh-HK" altLang="en-US" sz="3200" b="1" dirty="0"/>
              <a:t>他們</a:t>
            </a:r>
            <a:r>
              <a:rPr lang="zh-TW" altLang="en-US" sz="3200" b="1" dirty="0"/>
              <a:t>把「父親的兒子」</a:t>
            </a:r>
            <a:r>
              <a:rPr lang="zh-HK" altLang="en-US" sz="3200" b="1" dirty="0"/>
              <a:t>釋放了</a:t>
            </a:r>
            <a:r>
              <a:rPr lang="zh-TW" altLang="en-US" sz="3200" b="1" dirty="0"/>
              <a:t>，卻把「神的兒子」釘在十字架上</a:t>
            </a:r>
            <a:endParaRPr lang="en-US" altLang="zh-TW" sz="3200" b="1" dirty="0"/>
          </a:p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r>
              <a:rPr lang="zh-HK" altLang="en-US" sz="3200" b="1" dirty="0"/>
              <a:t>他們</a:t>
            </a:r>
            <a:r>
              <a:rPr lang="zh-TW" altLang="en-US" sz="3200" b="1" dirty="0"/>
              <a:t>把「有罪的」</a:t>
            </a:r>
            <a:r>
              <a:rPr lang="zh-HK" altLang="en-US" sz="3200" b="1" dirty="0"/>
              <a:t>釋放了</a:t>
            </a:r>
            <a:r>
              <a:rPr lang="zh-TW" altLang="en-US" sz="3200" b="1" dirty="0"/>
              <a:t>，卻把「無罪的」釘在十字架上</a:t>
            </a:r>
            <a:endParaRPr lang="en-US" altLang="zh-TW" sz="3200" b="1" dirty="0"/>
          </a:p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endParaRPr lang="en-US" sz="3200" b="1" dirty="0"/>
          </a:p>
          <a:p>
            <a:pPr marL="0" indent="0">
              <a:lnSpc>
                <a:spcPct val="108000"/>
              </a:lnSpc>
              <a:spcBef>
                <a:spcPts val="1200"/>
              </a:spcBef>
              <a:buNone/>
            </a:pPr>
            <a:r>
              <a:rPr lang="zh-TW" altLang="en-US" sz="3200" b="1" dirty="0"/>
              <a:t>試想像一下，如果你是巴拉巴</a:t>
            </a:r>
            <a:r>
              <a:rPr lang="en-US" altLang="zh-TW" sz="3200" b="1" dirty="0"/>
              <a:t>… </a:t>
            </a:r>
            <a:endParaRPr lang="en-US" sz="3200" b="1" dirty="0"/>
          </a:p>
          <a:p>
            <a:pPr lvl="1">
              <a:lnSpc>
                <a:spcPct val="108000"/>
              </a:lnSpc>
              <a:spcBef>
                <a:spcPts val="1200"/>
              </a:spcBef>
            </a:pPr>
            <a:endParaRPr lang="zh-TW" altLang="en-US" sz="2800" b="1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84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94BB-A772-4EE1-B145-DCDBBC18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730" y="280061"/>
            <a:ext cx="10854070" cy="771697"/>
          </a:xfrm>
        </p:spPr>
        <p:txBody>
          <a:bodyPr>
            <a:normAutofit/>
          </a:bodyPr>
          <a:lstStyle/>
          <a:p>
            <a:r>
              <a:rPr lang="zh-TW" altLang="en-US" sz="4000" b="1" i="1" u="sng" dirty="0"/>
              <a:t>如果你是巴拉巴  </a:t>
            </a:r>
            <a:r>
              <a:rPr lang="en-US" altLang="zh-TW" sz="4000" b="1" i="1" u="sng" dirty="0"/>
              <a:t>—  </a:t>
            </a:r>
            <a:r>
              <a:rPr lang="zh-HK" altLang="en-US" sz="4000" b="1" i="1" u="sng" dirty="0"/>
              <a:t>馬可福音  </a:t>
            </a:r>
            <a:r>
              <a:rPr lang="en-US" altLang="zh-HK" sz="4000" b="1" i="1" u="sng" dirty="0"/>
              <a:t>15: 6-15 </a:t>
            </a:r>
            <a:endParaRPr lang="en-US" sz="4000" b="1" i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2C42-E620-4873-AA42-291C77F57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730" y="1051758"/>
            <a:ext cx="11192540" cy="5652904"/>
          </a:xfrm>
        </p:spPr>
        <p:txBody>
          <a:bodyPr>
            <a:noAutofit/>
          </a:bodyPr>
          <a:lstStyle/>
          <a:p>
            <a:pPr marL="514350" indent="-5143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6"/>
            </a:pPr>
            <a:r>
              <a:rPr lang="zh-TW" altLang="en-US" b="1" i="1" dirty="0">
                <a:latin typeface="Calibri" panose="020F0502020204030204" pitchFamily="34" charset="0"/>
              </a:rPr>
              <a:t>每逢這節期，彼拉多按著眾人所要求的，照例給他們釋放一個囚犯。 </a:t>
            </a:r>
            <a:endParaRPr lang="en-US" altLang="zh-TW" b="1" i="1" dirty="0">
              <a:latin typeface="Calibri" panose="020F0502020204030204" pitchFamily="34" charset="0"/>
            </a:endParaRPr>
          </a:p>
          <a:p>
            <a:pPr marL="514350" indent="-5143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6"/>
            </a:pPr>
            <a:r>
              <a:rPr lang="zh-TW" altLang="en-US" b="1" i="1" dirty="0">
                <a:latin typeface="Calibri" panose="020F0502020204030204" pitchFamily="34" charset="0"/>
              </a:rPr>
              <a:t>有一個人名叫巴拉巴，和作亂的人囚禁在一起，他們作亂的時候，曾殺過人。 </a:t>
            </a:r>
            <a:endParaRPr lang="en-US" altLang="zh-TW" b="1" i="1" dirty="0">
              <a:latin typeface="Calibri" panose="020F0502020204030204" pitchFamily="34" charset="0"/>
            </a:endParaRPr>
          </a:p>
          <a:p>
            <a:pPr marL="514350" indent="-5143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6"/>
            </a:pPr>
            <a:r>
              <a:rPr lang="zh-TW" altLang="en-US" b="1" i="1" dirty="0">
                <a:latin typeface="Calibri" panose="020F0502020204030204" pitchFamily="34" charset="0"/>
              </a:rPr>
              <a:t>群眾上去，要求彼拉多援例給他們辦理。 </a:t>
            </a:r>
            <a:endParaRPr lang="en-US" altLang="zh-TW" b="1" i="1" dirty="0">
              <a:latin typeface="Calibri" panose="020F0502020204030204" pitchFamily="34" charset="0"/>
            </a:endParaRPr>
          </a:p>
          <a:p>
            <a:pPr marL="514350" indent="-5143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6"/>
            </a:pPr>
            <a:r>
              <a:rPr lang="zh-TW" altLang="en-US" b="1" i="1" dirty="0">
                <a:latin typeface="Calibri" panose="020F0502020204030204" pitchFamily="34" charset="0"/>
              </a:rPr>
              <a:t>彼拉多回答他們：“你們要我給你們釋放這個猶太人的王嗎？” </a:t>
            </a:r>
            <a:endParaRPr lang="en-US" altLang="zh-TW" b="1" i="1" dirty="0">
              <a:latin typeface="Calibri" panose="020F0502020204030204" pitchFamily="34" charset="0"/>
            </a:endParaRPr>
          </a:p>
          <a:p>
            <a:pPr marL="514350" indent="-5143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6"/>
            </a:pPr>
            <a:r>
              <a:rPr lang="zh-TW" altLang="en-US" b="1" i="1" dirty="0">
                <a:latin typeface="Calibri" panose="020F0502020204030204" pitchFamily="34" charset="0"/>
              </a:rPr>
              <a:t>他知道祭司長是因為嫉妒才把耶穌交了來。 </a:t>
            </a:r>
          </a:p>
          <a:p>
            <a:pPr marL="514350" indent="-5143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6"/>
            </a:pPr>
            <a:r>
              <a:rPr lang="zh-TW" altLang="en-US" b="1" i="1" dirty="0">
                <a:latin typeface="Calibri" panose="020F0502020204030204" pitchFamily="34" charset="0"/>
              </a:rPr>
              <a:t>祭司長卻煽動群眾，寧可要總督釋放巴拉巴給他們。 </a:t>
            </a:r>
            <a:endParaRPr lang="en-US" altLang="zh-TW" b="1" i="1" dirty="0">
              <a:latin typeface="Calibri" panose="020F0502020204030204" pitchFamily="34" charset="0"/>
            </a:endParaRPr>
          </a:p>
          <a:p>
            <a:pPr marL="0" indent="0">
              <a:lnSpc>
                <a:spcPct val="108000"/>
              </a:lnSpc>
              <a:spcBef>
                <a:spcPts val="600"/>
              </a:spcBef>
              <a:buSzPct val="80000"/>
              <a:buNone/>
            </a:pPr>
            <a:endParaRPr lang="en-US" altLang="zh-TW" b="1" dirty="0">
              <a:latin typeface="+mn-ea"/>
            </a:endParaRPr>
          </a:p>
          <a:p>
            <a:pPr marL="0" indent="0">
              <a:lnSpc>
                <a:spcPct val="108000"/>
              </a:lnSpc>
              <a:spcBef>
                <a:spcPts val="600"/>
              </a:spcBef>
              <a:buSzPct val="80000"/>
              <a:buNone/>
            </a:pPr>
            <a:r>
              <a:rPr lang="zh-HK" altLang="en-US" b="1" dirty="0">
                <a:latin typeface="+mn-ea"/>
              </a:rPr>
              <a:t>馬太福音  </a:t>
            </a:r>
            <a:r>
              <a:rPr lang="en-US" altLang="zh-HK" b="1" dirty="0"/>
              <a:t>27: 21 </a:t>
            </a:r>
          </a:p>
          <a:p>
            <a:pPr marL="0" indent="0">
              <a:lnSpc>
                <a:spcPct val="108000"/>
              </a:lnSpc>
              <a:spcBef>
                <a:spcPts val="600"/>
              </a:spcBef>
              <a:buSzPct val="80000"/>
              <a:buNone/>
            </a:pPr>
            <a:r>
              <a:rPr lang="zh-TW" altLang="en-US" sz="2400" b="1" i="1" dirty="0">
                <a:latin typeface="+mn-ea"/>
              </a:rPr>
              <a:t>總督問他們：“這兩個人，你們要我給你們釋放哪一個？”他們說：“巴拉巴！”</a:t>
            </a:r>
            <a:endParaRPr lang="en-US" altLang="zh-TW" sz="2400" b="1" i="1" dirty="0">
              <a:latin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177E4-6A0B-4CA3-B3EF-99BCEC58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D3571C-8E22-44D1-B53B-627C810627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0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771697"/>
          </a:xfrm>
        </p:spPr>
        <p:txBody>
          <a:bodyPr>
            <a:normAutofit/>
          </a:bodyPr>
          <a:lstStyle/>
          <a:p>
            <a:r>
              <a:rPr lang="zh-TW" altLang="en-US" sz="4000" b="1" i="1" u="sng" dirty="0">
                <a:latin typeface="+mj-ea"/>
              </a:rPr>
              <a:t>如果你是巴拉巴  </a:t>
            </a:r>
            <a:r>
              <a:rPr lang="en-US" altLang="zh-TW" sz="4000" b="1" i="1" u="sng" dirty="0">
                <a:latin typeface="+mj-ea"/>
              </a:rPr>
              <a:t>—  </a:t>
            </a:r>
            <a:r>
              <a:rPr lang="zh-TW" altLang="en-US" sz="4000" b="1" i="1" u="sng" dirty="0">
                <a:latin typeface="+mj-ea"/>
              </a:rPr>
              <a:t>馬可福音  </a:t>
            </a:r>
            <a:r>
              <a:rPr lang="en-US" altLang="zh-TW" sz="4000" b="1" i="1" u="sng" dirty="0"/>
              <a:t>15: 12-15 </a:t>
            </a:r>
            <a:endParaRPr lang="en-US" sz="4000" b="1" i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5381"/>
            <a:ext cx="10515600" cy="553893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12"/>
            </a:pPr>
            <a:r>
              <a:rPr lang="zh-TW" altLang="en-US" b="1" i="1" dirty="0">
                <a:latin typeface="Calibri" panose="020F0502020204030204" pitchFamily="34" charset="0"/>
              </a:rPr>
              <a:t>彼拉多又對他們說：“那麼，你們稱為猶太人的王的，你們要我怎樣處置他呢？” </a:t>
            </a:r>
          </a:p>
          <a:p>
            <a:pPr marL="514350" indent="-5143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12"/>
            </a:pPr>
            <a:r>
              <a:rPr lang="zh-TW" altLang="en-US" b="1" i="1" dirty="0">
                <a:latin typeface="Calibri" panose="020F0502020204030204" pitchFamily="34" charset="0"/>
              </a:rPr>
              <a:t>他們就喊著說：“把他釘十字架！” </a:t>
            </a:r>
          </a:p>
          <a:p>
            <a:pPr marL="514350" indent="-5143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12"/>
            </a:pPr>
            <a:r>
              <a:rPr lang="zh-TW" altLang="en-US" b="1" i="1" dirty="0">
                <a:latin typeface="Calibri" panose="020F0502020204030204" pitchFamily="34" charset="0"/>
              </a:rPr>
              <a:t>彼拉多說：“他作了甚麼惡事呢？”眾人卻更加大聲喊叫：“把他釘十字架！” </a:t>
            </a:r>
          </a:p>
          <a:p>
            <a:pPr marL="514350" indent="-5143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12"/>
            </a:pPr>
            <a:r>
              <a:rPr lang="zh-TW" altLang="en-US" b="1" i="1" dirty="0">
                <a:latin typeface="Calibri" panose="020F0502020204030204" pitchFamily="34" charset="0"/>
              </a:rPr>
              <a:t>彼拉多有意討好群眾，就釋放了巴拉巴給他們，把耶穌鞭打了，交給他們釘十字架。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D3571C-8E22-44D1-B53B-627C810627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380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365125"/>
            <a:ext cx="10835994" cy="771697"/>
          </a:xfrm>
        </p:spPr>
        <p:txBody>
          <a:bodyPr>
            <a:normAutofit/>
          </a:bodyPr>
          <a:lstStyle/>
          <a:p>
            <a:r>
              <a:rPr lang="en-US" altLang="zh-HK" sz="4000" b="1" i="1" dirty="0">
                <a:latin typeface="+mj-ea"/>
              </a:rPr>
              <a:t> </a:t>
            </a:r>
            <a:r>
              <a:rPr lang="zh-TW" altLang="en-US" sz="4000" b="1" i="1" dirty="0">
                <a:latin typeface="+mj-ea"/>
              </a:rPr>
              <a:t>你就是「巴拉巴」！</a:t>
            </a:r>
            <a:endParaRPr lang="en-US" sz="4000" b="1" i="1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396314"/>
            <a:ext cx="11216640" cy="4780649"/>
          </a:xfrm>
        </p:spPr>
        <p:txBody>
          <a:bodyPr>
            <a:noAutofit/>
          </a:bodyPr>
          <a:lstStyle/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r>
              <a:rPr lang="zh-TW" altLang="en-US" sz="3000" b="1" dirty="0"/>
              <a:t>應該是我們自己承擔罪的後果，但耶穌在十字架上替我們承擔了</a:t>
            </a:r>
            <a:endParaRPr lang="en-US" altLang="zh-TW" sz="3000" b="1" i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3000" b="1" dirty="0"/>
              <a:t>使我們從罪的捆綁中得到釋放</a:t>
            </a:r>
            <a:endParaRPr lang="en-US" sz="3000" b="1" dirty="0"/>
          </a:p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r>
              <a:rPr lang="zh-TW" altLang="en-US" sz="3000" b="1" dirty="0"/>
              <a:t>慈愛的天父不僅讓我們自由地離去，更邀請我們進入神的家庭，成為祂的兒女！</a:t>
            </a:r>
            <a:endParaRPr lang="en-US" altLang="zh-TW" sz="3000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3000" b="1" dirty="0"/>
              <a:t>不是對我們說「你可以走」，而是說「你可以來」！</a:t>
            </a:r>
            <a:endParaRPr lang="en-US" altLang="zh-TW" sz="3000" b="1" dirty="0"/>
          </a:p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r>
              <a:rPr lang="zh-TW" altLang="en-US" sz="3000" b="1" dirty="0"/>
              <a:t>如果我們不了解主耶穌因為愛而在十字架上為我們所付上的：</a:t>
            </a:r>
            <a:endParaRPr lang="en-US" altLang="zh-TW" sz="3000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3000" b="1" dirty="0"/>
              <a:t>就不可能會願意捨己，天天背起自己的十字架來跟從祂 </a:t>
            </a:r>
            <a:endParaRPr lang="en-US" altLang="zh-TW" sz="3000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HK" altLang="en-US" sz="3000" b="1" dirty="0"/>
              <a:t>也不可能會</a:t>
            </a:r>
            <a:r>
              <a:rPr lang="zh-TW" altLang="en-US" sz="3000" b="1" dirty="0"/>
              <a:t>完全地愛神，愛人 （太 </a:t>
            </a:r>
            <a:r>
              <a:rPr lang="en-US" altLang="zh-TW" sz="3000" b="1" dirty="0"/>
              <a:t>22: 37-39</a:t>
            </a:r>
            <a:r>
              <a:rPr lang="zh-TW" altLang="en-US" sz="3000" b="1" dirty="0"/>
              <a:t>）</a:t>
            </a:r>
            <a:endParaRPr lang="en-US" altLang="zh-TW" sz="3000" b="1" dirty="0"/>
          </a:p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endParaRPr lang="en-US" sz="30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5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37D86-97A5-4A50-AB75-5AA3836BD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i="1" u="sng" dirty="0">
                <a:latin typeface="+mj-ea"/>
              </a:rPr>
              <a:t>結語</a:t>
            </a:r>
            <a:endParaRPr lang="en-US" sz="4000" b="1" i="1" u="sng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AA1A3-79F6-4B59-957A-21C8FE39E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140" y="1286359"/>
            <a:ext cx="10713720" cy="5000560"/>
          </a:xfrm>
        </p:spPr>
        <p:txBody>
          <a:bodyPr>
            <a:normAutofit/>
          </a:bodyPr>
          <a:lstStyle/>
          <a:p>
            <a:pPr marL="349250" indent="-349250">
              <a:lnSpc>
                <a:spcPct val="118000"/>
              </a:lnSpc>
              <a:spcBef>
                <a:spcPts val="1200"/>
              </a:spcBef>
              <a:tabLst>
                <a:tab pos="1028700" algn="l"/>
              </a:tabLst>
            </a:pPr>
            <a:r>
              <a:rPr lang="zh-TW" altLang="en-US" sz="3200" b="1" dirty="0">
                <a:latin typeface="Calibri" panose="020F0502020204030204" pitchFamily="34" charset="0"/>
                <a:ea typeface="MingLiU_HKSCS" panose="02020500000000000000" pitchFamily="18" charset="-120"/>
              </a:rPr>
              <a:t>人算甚麼，神你竟記念他、眷顧他！（詩 </a:t>
            </a:r>
            <a:r>
              <a:rPr lang="en-US" altLang="zh-TW" sz="3200" b="1" dirty="0">
                <a:latin typeface="Calibri" panose="020F0502020204030204" pitchFamily="34" charset="0"/>
                <a:ea typeface="MingLiU_HKSCS" panose="02020500000000000000" pitchFamily="18" charset="-120"/>
              </a:rPr>
              <a:t>8: 4</a:t>
            </a:r>
            <a:r>
              <a:rPr lang="zh-TW" altLang="en-US" sz="3200" b="1" dirty="0">
                <a:latin typeface="Calibri" panose="020F0502020204030204" pitchFamily="34" charset="0"/>
                <a:ea typeface="MingLiU_HKSCS" panose="02020500000000000000" pitchFamily="18" charset="-120"/>
              </a:rPr>
              <a:t>）</a:t>
            </a:r>
            <a:endParaRPr lang="en-US" altLang="zh-TW" sz="32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1022350" lvl="1" indent="-457200">
              <a:lnSpc>
                <a:spcPct val="11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HK" altLang="en-US" sz="3200" b="1" dirty="0">
                <a:latin typeface="Calibri" panose="020F0502020204030204" pitchFamily="34" charset="0"/>
                <a:ea typeface="MingLiU_HKSCS" panose="02020500000000000000" pitchFamily="18" charset="-120"/>
              </a:rPr>
              <a:t>藉著主耶穌賜下救恩給我們</a:t>
            </a:r>
            <a:endParaRPr lang="en-US" altLang="zh-TW" sz="32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349250" indent="-349250">
              <a:lnSpc>
                <a:spcPct val="118000"/>
              </a:lnSpc>
              <a:spcBef>
                <a:spcPts val="1200"/>
              </a:spcBef>
              <a:tabLst>
                <a:tab pos="1028700" algn="l"/>
              </a:tabLst>
            </a:pPr>
            <a:r>
              <a:rPr lang="zh-TW" altLang="en-US" sz="3200" b="1" dirty="0">
                <a:latin typeface="Calibri" panose="020F0502020204030204" pitchFamily="34" charset="0"/>
                <a:ea typeface="MingLiU_HKSCS" panose="02020500000000000000" pitchFamily="18" charset="-120"/>
              </a:rPr>
              <a:t>「捨己」，「天天背起自己的十字架」</a:t>
            </a:r>
            <a:endParaRPr lang="en-US" altLang="zh-TW" sz="32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1022350" lvl="1" indent="-457200">
              <a:lnSpc>
                <a:spcPct val="118000"/>
              </a:lnSpc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1028700" algn="l"/>
              </a:tabLst>
            </a:pPr>
            <a:r>
              <a:rPr lang="zh-TW" altLang="en-US" sz="3200" b="1" dirty="0">
                <a:latin typeface="Calibri" panose="020F0502020204030204" pitchFamily="34" charset="0"/>
                <a:ea typeface="MingLiU_HKSCS" panose="02020500000000000000" pitchFamily="18" charset="-120"/>
              </a:rPr>
              <a:t>是我們跟從耶穌、作主門徒的生活方式</a:t>
            </a:r>
            <a:endParaRPr lang="en-US" altLang="zh-TW" sz="32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1022350" lvl="1" indent="-457200">
              <a:lnSpc>
                <a:spcPct val="11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Calibri" panose="020F0502020204030204" pitchFamily="34" charset="0"/>
                <a:ea typeface="MingLiU_HKSCS" panose="02020500000000000000" pitchFamily="18" charset="-120"/>
              </a:rPr>
              <a:t>也是讓我們回到神原本創造的安排和心意的途徑</a:t>
            </a:r>
            <a:endParaRPr lang="en-US" altLang="zh-HK" sz="32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349250" indent="-349250">
              <a:lnSpc>
                <a:spcPct val="118000"/>
              </a:lnSpc>
              <a:spcBef>
                <a:spcPts val="1200"/>
              </a:spcBef>
            </a:pPr>
            <a:r>
              <a:rPr lang="zh-HK" altLang="en-US" sz="3200" b="1" dirty="0">
                <a:latin typeface="Calibri" panose="020F0502020204030204" pitchFamily="34" charset="0"/>
                <a:ea typeface="MingLiU_HKSCS" panose="02020500000000000000" pitchFamily="18" charset="-120"/>
              </a:rPr>
              <a:t>今天耶穌</a:t>
            </a:r>
            <a:r>
              <a:rPr lang="zh-TW" altLang="en-US" sz="3200" b="1" dirty="0">
                <a:latin typeface="Calibri" panose="020F0502020204030204" pitchFamily="34" charset="0"/>
                <a:ea typeface="MingLiU_HKSCS" panose="02020500000000000000" pitchFamily="18" charset="-120"/>
              </a:rPr>
              <a:t>不一定要你犧牲自己的生命，而是要你的整個人，獻上作活祭 （羅 </a:t>
            </a:r>
            <a:r>
              <a:rPr lang="en-US" altLang="zh-TW" sz="3200" b="1" dirty="0">
                <a:latin typeface="Calibri" panose="020F0502020204030204" pitchFamily="34" charset="0"/>
                <a:ea typeface="MingLiU_HKSCS" panose="02020500000000000000" pitchFamily="18" charset="-120"/>
              </a:rPr>
              <a:t>12: 1</a:t>
            </a:r>
            <a:r>
              <a:rPr lang="zh-TW" altLang="en-US" sz="3200" b="1" dirty="0">
                <a:latin typeface="Calibri" panose="020F0502020204030204" pitchFamily="34" charset="0"/>
                <a:ea typeface="MingLiU_HKSCS" panose="02020500000000000000" pitchFamily="18" charset="-120"/>
              </a:rPr>
              <a:t>）</a:t>
            </a:r>
          </a:p>
          <a:p>
            <a:pPr marL="0" indent="0">
              <a:lnSpc>
                <a:spcPct val="118000"/>
              </a:lnSpc>
              <a:spcBef>
                <a:spcPts val="1200"/>
              </a:spcBef>
              <a:buNone/>
            </a:pPr>
            <a:endParaRPr lang="en-US" altLang="zh-TW" sz="32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>
              <a:lnSpc>
                <a:spcPct val="118000"/>
              </a:lnSpc>
              <a:spcBef>
                <a:spcPts val="1200"/>
              </a:spcBef>
            </a:pPr>
            <a:endParaRPr lang="en-US" altLang="zh-HK" sz="32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98F652-2596-49F4-8CA0-6C36BBEA4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2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94BB-A772-4EE1-B145-DCDBBC18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730" y="280061"/>
            <a:ext cx="10854070" cy="771697"/>
          </a:xfrm>
        </p:spPr>
        <p:txBody>
          <a:bodyPr>
            <a:normAutofit/>
          </a:bodyPr>
          <a:lstStyle/>
          <a:p>
            <a:r>
              <a:rPr lang="zh-HK" altLang="en-US" sz="4000" b="1" i="1" u="sng" dirty="0"/>
              <a:t>路加福音  </a:t>
            </a:r>
            <a:r>
              <a:rPr lang="en-US" altLang="zh-HK" sz="4000" b="1" i="1" u="sng" dirty="0"/>
              <a:t>9: 23-25</a:t>
            </a:r>
            <a:endParaRPr lang="en-US" sz="4000" b="1" i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2C42-E620-4873-AA42-291C77F57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730" y="1136822"/>
            <a:ext cx="11192540" cy="266547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463550" indent="-4635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23"/>
            </a:pPr>
            <a:r>
              <a:rPr lang="zh-TW" altLang="en-US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耶穌又對眾人說：“如果有人願意跟從我，就當捨己，天天背起他的十字架來跟從我。 </a:t>
            </a:r>
            <a:endParaRPr lang="en-US" altLang="zh-TW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463550" indent="-4635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23"/>
            </a:pPr>
            <a:r>
              <a:rPr lang="zh-TW" altLang="en-US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凡是想救自己生命的，必喪掉生命；但為我犧牲自己生命的，必救了生命。 </a:t>
            </a:r>
            <a:endParaRPr lang="en-US" altLang="zh-TW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463550" indent="-4635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23"/>
            </a:pPr>
            <a:r>
              <a:rPr lang="zh-TW" altLang="en-US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人若賺得全世界，卻喪失自己，或賠上自己，有甚麼好處呢？</a:t>
            </a:r>
            <a:endParaRPr lang="en-US" b="1" i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177E4-6A0B-4CA3-B3EF-99BCEC58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CA1DBF-7412-4EB0-B3E1-868504E52DB6}"/>
              </a:ext>
            </a:extLst>
          </p:cNvPr>
          <p:cNvSpPr txBox="1"/>
          <p:nvPr/>
        </p:nvSpPr>
        <p:spPr>
          <a:xfrm>
            <a:off x="783608" y="4269199"/>
            <a:ext cx="10570192" cy="1974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8000"/>
              </a:lnSpc>
              <a:spcBef>
                <a:spcPts val="600"/>
              </a:spcBef>
            </a:pPr>
            <a:r>
              <a:rPr lang="zh-HK" altLang="en-US" sz="3600" b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引言</a:t>
            </a:r>
            <a:endParaRPr lang="en-US" altLang="zh-HK" sz="3600" b="1" u="sng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457200" indent="-457200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Calibri" panose="020F0502020204030204" pitchFamily="34" charset="0"/>
                <a:ea typeface="MingLiU_HKSCS" panose="02020500000000000000" pitchFamily="18" charset="-120"/>
              </a:rPr>
              <a:t>從前，一個有錢的商人想學習文學</a:t>
            </a:r>
            <a:endParaRPr lang="en-US" altLang="zh-TW" sz="28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457200" indent="-457200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Calibri" panose="020F0502020204030204" pitchFamily="34" charset="0"/>
                <a:ea typeface="MingLiU_HKSCS" panose="02020500000000000000" pitchFamily="18" charset="-120"/>
              </a:rPr>
              <a:t>「可否當我不懂的，再給我講解一遍？」</a:t>
            </a:r>
            <a:endParaRPr lang="en-US" altLang="zh-HK" sz="2800" b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141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D94BB-A772-4EE1-B145-DCDBBC18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34" y="280061"/>
            <a:ext cx="11058506" cy="771697"/>
          </a:xfrm>
        </p:spPr>
        <p:txBody>
          <a:bodyPr>
            <a:noAutofit/>
          </a:bodyPr>
          <a:lstStyle/>
          <a:p>
            <a:r>
              <a:rPr lang="zh-TW" altLang="en-US" sz="3400" b="1" i="1" u="sng" dirty="0"/>
              <a:t>「作門徒的代價」與「耶穌的使命」</a:t>
            </a:r>
            <a:r>
              <a:rPr lang="en-US" altLang="zh-TW" sz="3400" b="1" i="1" u="sng" dirty="0"/>
              <a:t>— </a:t>
            </a:r>
            <a:r>
              <a:rPr lang="zh-HK" altLang="en-US" sz="3400" b="1" i="1" u="sng" dirty="0"/>
              <a:t>路加福音  </a:t>
            </a:r>
            <a:r>
              <a:rPr lang="en-US" altLang="zh-HK" sz="3400" b="1" i="1" u="sng" dirty="0"/>
              <a:t>9: 23-25</a:t>
            </a:r>
            <a:endParaRPr lang="en-US" sz="3400" b="1" i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2C42-E620-4873-AA42-291C77F57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292" y="1198813"/>
            <a:ext cx="11427416" cy="230460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463550" indent="-4635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23"/>
            </a:pPr>
            <a:r>
              <a:rPr lang="zh-TW" altLang="en-US" sz="26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耶穌又對眾人說：“</a:t>
            </a:r>
            <a:r>
              <a:rPr lang="zh-TW" altLang="en-US" b="1" i="1" u="sng" dirty="0">
                <a:latin typeface="Calibri" panose="020F0502020204030204" pitchFamily="34" charset="0"/>
                <a:ea typeface="MingLiU_HKSCS" panose="02020500000000000000" pitchFamily="18" charset="-120"/>
              </a:rPr>
              <a:t>如果有人願意跟從我</a:t>
            </a:r>
            <a:r>
              <a:rPr lang="zh-TW" altLang="en-US" sz="26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，就當捨己，天天背起他的十字架來跟從我。 </a:t>
            </a:r>
            <a:endParaRPr lang="en-US" altLang="zh-TW" sz="26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463550" indent="-4635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23"/>
            </a:pPr>
            <a:r>
              <a:rPr lang="zh-TW" altLang="en-US" sz="26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凡是想救自己生命的，必喪掉生命；但為我犧牲自己生命的，必救了生命。 </a:t>
            </a:r>
            <a:endParaRPr lang="en-US" altLang="zh-TW" sz="2600" b="1" i="1" dirty="0">
              <a:latin typeface="Calibri" panose="020F0502020204030204" pitchFamily="34" charset="0"/>
              <a:ea typeface="MingLiU_HKSCS" panose="02020500000000000000" pitchFamily="18" charset="-120"/>
            </a:endParaRPr>
          </a:p>
          <a:p>
            <a:pPr marL="463550" indent="-463550">
              <a:lnSpc>
                <a:spcPct val="108000"/>
              </a:lnSpc>
              <a:spcBef>
                <a:spcPts val="600"/>
              </a:spcBef>
              <a:buSzPct val="80000"/>
              <a:buFont typeface="+mj-lt"/>
              <a:buAutoNum type="arabicPeriod" startAt="23"/>
            </a:pPr>
            <a:r>
              <a:rPr lang="zh-TW" altLang="en-US" sz="2600" b="1" i="1" dirty="0">
                <a:latin typeface="Calibri" panose="020F0502020204030204" pitchFamily="34" charset="0"/>
                <a:ea typeface="MingLiU_HKSCS" panose="02020500000000000000" pitchFamily="18" charset="-120"/>
              </a:rPr>
              <a:t>人若賺得全世界，卻喪失自己，或賠上自己，有甚麼好處呢？</a:t>
            </a:r>
            <a:endParaRPr lang="en-US" sz="2600" b="1" i="1" dirty="0">
              <a:latin typeface="Calibri" panose="020F0502020204030204" pitchFamily="34" charset="0"/>
              <a:ea typeface="MingLiU_HKSCS-ExtB" panose="02020500000000000000" pitchFamily="18" charset="-12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177E4-6A0B-4CA3-B3EF-99BCEC58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CA1DBF-7412-4EB0-B3E1-868504E52DB6}"/>
              </a:ext>
            </a:extLst>
          </p:cNvPr>
          <p:cNvSpPr txBox="1"/>
          <p:nvPr/>
        </p:nvSpPr>
        <p:spPr>
          <a:xfrm>
            <a:off x="472434" y="3916211"/>
            <a:ext cx="11192540" cy="2304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Calibri" panose="020F0502020204030204" pitchFamily="34" charset="0"/>
                <a:ea typeface="PMingLiU-ExtB" panose="02020500000000000000" pitchFamily="18" charset="-120"/>
              </a:rPr>
              <a:t>在主耶穌的教導中，路 </a:t>
            </a:r>
            <a:r>
              <a:rPr lang="en-US" altLang="zh-TW" sz="3200" b="1" dirty="0">
                <a:latin typeface="Calibri" panose="020F0502020204030204" pitchFamily="34" charset="0"/>
                <a:ea typeface="PMingLiU-ExtB" panose="02020500000000000000" pitchFamily="18" charset="-120"/>
              </a:rPr>
              <a:t>9: 23-25 </a:t>
            </a:r>
            <a:r>
              <a:rPr lang="zh-TW" altLang="en-US" sz="3200" b="1" dirty="0">
                <a:latin typeface="Calibri" panose="020F0502020204030204" pitchFamily="34" charset="0"/>
                <a:ea typeface="PMingLiU-ExtB" panose="02020500000000000000" pitchFamily="18" charset="-120"/>
              </a:rPr>
              <a:t>是一個很重要的信息</a:t>
            </a:r>
            <a:endParaRPr lang="en-US" altLang="zh-TW" sz="3200" b="1" dirty="0">
              <a:latin typeface="Calibri" panose="020F0502020204030204" pitchFamily="34" charset="0"/>
              <a:ea typeface="PMingLiU-ExtB" panose="02020500000000000000" pitchFamily="18" charset="-120"/>
            </a:endParaRPr>
          </a:p>
          <a:p>
            <a:pPr marL="914400" lvl="1" indent="-338138">
              <a:lnSpc>
                <a:spcPct val="108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HK" altLang="en-US" sz="2800" b="1" dirty="0">
                <a:latin typeface="Calibri" panose="020F0502020204030204" pitchFamily="34" charset="0"/>
                <a:ea typeface="PMingLiU-ExtB" panose="02020500000000000000" pitchFamily="18" charset="-120"/>
              </a:rPr>
              <a:t>路 </a:t>
            </a:r>
            <a:r>
              <a:rPr lang="en-US" altLang="zh-HK" sz="2800" b="1" dirty="0">
                <a:latin typeface="Calibri" panose="020F0502020204030204" pitchFamily="34" charset="0"/>
                <a:ea typeface="PMingLiU-ExtB" panose="02020500000000000000" pitchFamily="18" charset="-120"/>
              </a:rPr>
              <a:t>19: 10</a:t>
            </a:r>
            <a:r>
              <a:rPr lang="zh-HK" altLang="en-US" sz="2800" b="1" i="1" dirty="0">
                <a:latin typeface="Calibri" panose="020F0502020204030204" pitchFamily="34" charset="0"/>
                <a:ea typeface="PMingLiU-ExtB" panose="02020500000000000000" pitchFamily="18" charset="-120"/>
              </a:rPr>
              <a:t>「</a:t>
            </a:r>
            <a:r>
              <a:rPr lang="zh-TW" altLang="en-US" sz="2800" b="1" i="1" dirty="0">
                <a:latin typeface="Calibri" panose="020F0502020204030204" pitchFamily="34" charset="0"/>
                <a:ea typeface="PMingLiU-ExtB" panose="02020500000000000000" pitchFamily="18" charset="-120"/>
              </a:rPr>
              <a:t>因為人子來，是要尋找拯救失喪的人。</a:t>
            </a:r>
            <a:r>
              <a:rPr lang="zh-HK" altLang="en-US" sz="2800" b="1" i="1" dirty="0">
                <a:latin typeface="Calibri" panose="020F0502020204030204" pitchFamily="34" charset="0"/>
                <a:ea typeface="PMingLiU-ExtB" panose="02020500000000000000" pitchFamily="18" charset="-120"/>
              </a:rPr>
              <a:t>」</a:t>
            </a:r>
          </a:p>
          <a:p>
            <a:pPr marL="914400" lvl="1" indent="-338138">
              <a:lnSpc>
                <a:spcPct val="108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HK" altLang="en-US" sz="2800" b="1" dirty="0">
                <a:latin typeface="Calibri" panose="020F0502020204030204" pitchFamily="34" charset="0"/>
                <a:ea typeface="PMingLiU-ExtB" panose="02020500000000000000" pitchFamily="18" charset="-120"/>
              </a:rPr>
              <a:t>約 </a:t>
            </a:r>
            <a:r>
              <a:rPr lang="en-US" altLang="zh-HK" sz="2800" b="1" dirty="0">
                <a:latin typeface="Calibri" panose="020F0502020204030204" pitchFamily="34" charset="0"/>
                <a:ea typeface="PMingLiU-ExtB" panose="02020500000000000000" pitchFamily="18" charset="-120"/>
              </a:rPr>
              <a:t>1: 12</a:t>
            </a:r>
            <a:r>
              <a:rPr lang="zh-HK" altLang="en-US" sz="2800" b="1" i="1" dirty="0">
                <a:latin typeface="Calibri" panose="020F0502020204030204" pitchFamily="34" charset="0"/>
                <a:ea typeface="PMingLiU-ExtB" panose="02020500000000000000" pitchFamily="18" charset="-120"/>
              </a:rPr>
              <a:t>「</a:t>
            </a:r>
            <a:r>
              <a:rPr lang="zh-TW" altLang="en-US" sz="2800" b="1" i="1" dirty="0">
                <a:latin typeface="Calibri" panose="020F0502020204030204" pitchFamily="34" charset="0"/>
                <a:ea typeface="PMingLiU-ExtB" panose="02020500000000000000" pitchFamily="18" charset="-120"/>
              </a:rPr>
              <a:t>凡接受他的，就是信他名的人，他就賜給他們權利，成為神的兒女。</a:t>
            </a:r>
            <a:r>
              <a:rPr lang="zh-HK" altLang="en-US" sz="2800" b="1" i="1" dirty="0">
                <a:latin typeface="Calibri" panose="020F0502020204030204" pitchFamily="34" charset="0"/>
                <a:ea typeface="PMingLiU-ExtB" panose="02020500000000000000" pitchFamily="18" charset="-120"/>
              </a:rPr>
              <a:t>」</a:t>
            </a:r>
            <a:endParaRPr lang="en-US" altLang="zh-HK" sz="2800" b="1" i="1" dirty="0">
              <a:latin typeface="Calibri" panose="020F0502020204030204" pitchFamily="34" charset="0"/>
              <a:ea typeface="PMingLiU-ExtB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853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CC5C4-E23A-4D1E-A1DB-2D8B2BAA9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4000" b="1" i="1" u="sng" dirty="0"/>
              <a:t>上文下理</a:t>
            </a:r>
            <a:endParaRPr lang="en-US" sz="4000" b="1" i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F3C07-2D21-4C40-9445-AA6D1F18A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743"/>
            <a:ext cx="10515600" cy="5095591"/>
          </a:xfrm>
        </p:spPr>
        <p:txBody>
          <a:bodyPr>
            <a:noAutofit/>
          </a:bodyPr>
          <a:lstStyle/>
          <a:p>
            <a:pPr marL="347663" indent="-347663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Calibri" panose="020F0502020204030204" pitchFamily="34" charset="0"/>
              </a:rPr>
              <a:t>路 </a:t>
            </a:r>
            <a:r>
              <a:rPr lang="en-US" altLang="zh-TW" b="1" dirty="0">
                <a:latin typeface="Calibri" panose="020F0502020204030204" pitchFamily="34" charset="0"/>
              </a:rPr>
              <a:t>9</a:t>
            </a:r>
            <a:r>
              <a:rPr lang="en-US" altLang="zh-HK" b="1" dirty="0">
                <a:latin typeface="Calibri" panose="020F0502020204030204" pitchFamily="34" charset="0"/>
              </a:rPr>
              <a:t>: 18-20 </a:t>
            </a:r>
          </a:p>
          <a:p>
            <a:pPr marL="576263" lvl="1">
              <a:lnSpc>
                <a:spcPct val="108000"/>
              </a:lnSpc>
              <a:spcBef>
                <a:spcPts val="600"/>
              </a:spcBef>
            </a:pPr>
            <a:r>
              <a:rPr lang="zh-TW" altLang="en-US" sz="2800" b="1" dirty="0">
                <a:latin typeface="Calibri" panose="020F0502020204030204" pitchFamily="34" charset="0"/>
              </a:rPr>
              <a:t>耶穌問門徒祂自己的身份</a:t>
            </a:r>
            <a:endParaRPr lang="en-US" altLang="zh-TW" sz="2800" b="1" dirty="0">
              <a:latin typeface="Calibri" panose="020F0502020204030204" pitchFamily="34" charset="0"/>
            </a:endParaRPr>
          </a:p>
          <a:p>
            <a:pPr marL="576263" lvl="1">
              <a:lnSpc>
                <a:spcPct val="108000"/>
              </a:lnSpc>
              <a:spcBef>
                <a:spcPts val="600"/>
              </a:spcBef>
            </a:pPr>
            <a:r>
              <a:rPr lang="zh-TW" altLang="en-US" sz="2800" b="1" dirty="0">
                <a:latin typeface="Calibri" panose="020F0502020204030204" pitchFamily="34" charset="0"/>
              </a:rPr>
              <a:t>彼得答對了，認信耶穌是基督（就是受膏者、彌賽亞、救贖主）</a:t>
            </a:r>
            <a:endParaRPr lang="en-US" altLang="zh-TW" sz="2800" b="1" dirty="0">
              <a:latin typeface="Calibri" panose="020F0502020204030204" pitchFamily="34" charset="0"/>
            </a:endParaRPr>
          </a:p>
          <a:p>
            <a:pPr marL="576263" lvl="1">
              <a:lnSpc>
                <a:spcPct val="108000"/>
              </a:lnSpc>
              <a:spcBef>
                <a:spcPts val="600"/>
              </a:spcBef>
            </a:pPr>
            <a:r>
              <a:rPr lang="zh-TW" altLang="en-US" sz="2800" b="1" dirty="0">
                <a:latin typeface="Calibri" panose="020F0502020204030204" pitchFamily="34" charset="0"/>
              </a:rPr>
              <a:t>當時，門徒很可能以為耶穌也會拯救他們脫離羅馬的統治</a:t>
            </a:r>
            <a:endParaRPr lang="en-US" altLang="zh-TW" sz="2800" b="1" dirty="0">
              <a:latin typeface="Calibri" panose="020F0502020204030204" pitchFamily="34" charset="0"/>
            </a:endParaRPr>
          </a:p>
          <a:p>
            <a:pPr marL="347663" indent="-347663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zh-TW" altLang="en-US" b="1" dirty="0">
                <a:latin typeface="Calibri" panose="020F0502020204030204" pitchFamily="34" charset="0"/>
              </a:rPr>
              <a:t>路 </a:t>
            </a:r>
            <a:r>
              <a:rPr lang="en-US" altLang="zh-TW" b="1" dirty="0">
                <a:latin typeface="Calibri" panose="020F0502020204030204" pitchFamily="34" charset="0"/>
              </a:rPr>
              <a:t>9</a:t>
            </a:r>
            <a:r>
              <a:rPr lang="en-US" altLang="zh-HK" b="1" dirty="0">
                <a:latin typeface="Calibri" panose="020F0502020204030204" pitchFamily="34" charset="0"/>
              </a:rPr>
              <a:t>: 21-22 </a:t>
            </a:r>
          </a:p>
          <a:p>
            <a:pPr marL="576263" lvl="1">
              <a:lnSpc>
                <a:spcPct val="108000"/>
              </a:lnSpc>
              <a:spcBef>
                <a:spcPts val="600"/>
              </a:spcBef>
            </a:pPr>
            <a:r>
              <a:rPr lang="zh-TW" altLang="en-US" sz="2800" b="1" dirty="0">
                <a:latin typeface="Calibri" panose="020F0502020204030204" pitchFamily="34" charset="0"/>
              </a:rPr>
              <a:t>耶穌囑咐他們不要告訴人（ 時候未到）</a:t>
            </a:r>
            <a:endParaRPr lang="en-US" altLang="zh-TW" sz="2800" b="1" dirty="0">
              <a:latin typeface="Calibri" panose="020F0502020204030204" pitchFamily="34" charset="0"/>
            </a:endParaRPr>
          </a:p>
          <a:p>
            <a:pPr marL="1033463" lvl="2">
              <a:lnSpc>
                <a:spcPct val="108000"/>
              </a:lnSpc>
              <a:spcBef>
                <a:spcPts val="600"/>
              </a:spcBef>
            </a:pPr>
            <a:r>
              <a:rPr lang="zh-TW" altLang="en-US" sz="2800" b="1" dirty="0">
                <a:latin typeface="Calibri" panose="020F0502020204030204" pitchFamily="34" charset="0"/>
              </a:rPr>
              <a:t>耶穌也糾正他們對祂的錯誤期望：</a:t>
            </a:r>
            <a:endParaRPr lang="en-US" altLang="zh-TW" sz="2800" b="1" dirty="0">
              <a:latin typeface="Calibri" panose="020F0502020204030204" pitchFamily="34" charset="0"/>
            </a:endParaRPr>
          </a:p>
          <a:p>
            <a:pPr marL="1490663" lvl="3">
              <a:lnSpc>
                <a:spcPct val="108000"/>
              </a:lnSpc>
              <a:spcBef>
                <a:spcPts val="600"/>
              </a:spcBef>
            </a:pPr>
            <a:r>
              <a:rPr lang="zh-TW" altLang="en-US" sz="2800" b="1" dirty="0">
                <a:latin typeface="Calibri" panose="020F0502020204030204" pitchFamily="34" charset="0"/>
              </a:rPr>
              <a:t>耶穌預言自己將會受難，被殺，及復活</a:t>
            </a:r>
            <a:endParaRPr lang="en-US" altLang="zh-TW" sz="2800" b="1" dirty="0">
              <a:latin typeface="Calibri" panose="020F0502020204030204" pitchFamily="34" charset="0"/>
            </a:endParaRPr>
          </a:p>
          <a:p>
            <a:pPr marL="1490663" lvl="3">
              <a:lnSpc>
                <a:spcPct val="108000"/>
              </a:lnSpc>
              <a:spcBef>
                <a:spcPts val="600"/>
              </a:spcBef>
            </a:pPr>
            <a:r>
              <a:rPr lang="zh-TW" altLang="en-US" sz="2800" b="1" dirty="0">
                <a:latin typeface="Calibri" panose="020F0502020204030204" pitchFamily="34" charset="0"/>
              </a:rPr>
              <a:t>而自己不是他們心目中政治上的王</a:t>
            </a:r>
            <a:endParaRPr lang="en-US" altLang="zh-TW" sz="28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2EF3B-7DD1-455C-BB12-7EE836293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771697"/>
          </a:xfrm>
        </p:spPr>
        <p:txBody>
          <a:bodyPr>
            <a:normAutofit/>
          </a:bodyPr>
          <a:lstStyle/>
          <a:p>
            <a:r>
              <a:rPr lang="zh-TW" altLang="en-US" sz="4000" b="1" i="1" u="sng" dirty="0">
                <a:latin typeface="+mj-ea"/>
              </a:rPr>
              <a:t>作門徒的代價</a:t>
            </a:r>
            <a:endParaRPr lang="en-US" sz="4000" b="1" i="1" u="sng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9695"/>
            <a:ext cx="10515600" cy="3677121"/>
          </a:xfrm>
        </p:spPr>
        <p:txBody>
          <a:bodyPr>
            <a:normAutofit/>
          </a:bodyPr>
          <a:lstStyle/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r>
              <a:rPr lang="zh-TW" altLang="en-US" sz="3200" b="1" dirty="0"/>
              <a:t>耶穌不單是糾正了眾人對祂的錯誤期望，也是要糾正眾人對「跟從耶穌」的錯誤觀念</a:t>
            </a:r>
            <a:endParaRPr lang="en-US" altLang="zh-TW" sz="3200" b="1" dirty="0"/>
          </a:p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r>
              <a:rPr lang="zh-TW" altLang="en-US" sz="3200" b="1" dirty="0"/>
              <a:t>若要跟從耶穌，就首先需要：</a:t>
            </a:r>
            <a:endParaRPr lang="en-US" sz="3200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HK" altLang="en-US" sz="3200" b="1" dirty="0"/>
              <a:t>捨己</a:t>
            </a:r>
            <a:endParaRPr lang="en-US" altLang="zh-HK" sz="3200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HK" altLang="en-US" sz="3200" b="1" dirty="0"/>
              <a:t>天天背起他的十字架 </a:t>
            </a:r>
            <a:endParaRPr lang="en-US" altLang="zh-HK" sz="3200" b="1" dirty="0"/>
          </a:p>
          <a:p>
            <a:pPr marL="457200" lvl="1" indent="0">
              <a:lnSpc>
                <a:spcPct val="108000"/>
              </a:lnSpc>
              <a:spcBef>
                <a:spcPts val="600"/>
              </a:spcBef>
              <a:buNone/>
            </a:pPr>
            <a:endParaRPr lang="en-US" sz="2800" b="1" dirty="0"/>
          </a:p>
          <a:p>
            <a:pPr marL="457200" lvl="1" indent="0">
              <a:lnSpc>
                <a:spcPct val="108000"/>
              </a:lnSpc>
              <a:spcBef>
                <a:spcPts val="600"/>
              </a:spcBef>
              <a:buNone/>
            </a:pPr>
            <a:endParaRPr lang="en-U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D2B7D58-DE69-4380-A673-49266415AD2E}"/>
              </a:ext>
            </a:extLst>
          </p:cNvPr>
          <p:cNvSpPr txBox="1">
            <a:spLocks/>
          </p:cNvSpPr>
          <p:nvPr/>
        </p:nvSpPr>
        <p:spPr>
          <a:xfrm>
            <a:off x="835620" y="1129297"/>
            <a:ext cx="10515600" cy="136592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8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tabLst>
                <a:tab pos="569913" algn="l"/>
              </a:tabLst>
            </a:pPr>
            <a:r>
              <a:rPr lang="zh-HK" altLang="en-US" sz="3200" b="1" dirty="0"/>
              <a:t>路</a:t>
            </a:r>
            <a:r>
              <a:rPr lang="en-US" sz="3200" b="1" dirty="0"/>
              <a:t> 9: 23</a:t>
            </a:r>
            <a:r>
              <a:rPr lang="en-US" b="1" i="1" dirty="0"/>
              <a:t>「</a:t>
            </a:r>
            <a:r>
              <a:rPr lang="zh-TW" altLang="en-US" b="1" i="1" dirty="0"/>
              <a:t>耶穌又對眾人說：“如果有人願意跟從我，就當</a:t>
            </a:r>
            <a:r>
              <a:rPr lang="zh-TW" altLang="en-US" b="1" i="1" u="sng" dirty="0"/>
              <a:t>捨己</a:t>
            </a:r>
            <a:r>
              <a:rPr lang="zh-TW" altLang="en-US" b="1" i="1" dirty="0"/>
              <a:t>，</a:t>
            </a:r>
            <a:r>
              <a:rPr lang="zh-TW" altLang="en-US" b="1" i="1" u="sng" dirty="0"/>
              <a:t>天天背起他的十字架</a:t>
            </a:r>
            <a:r>
              <a:rPr lang="zh-TW" altLang="en-US" b="1" i="1" dirty="0"/>
              <a:t> </a:t>
            </a:r>
            <a:r>
              <a:rPr lang="zh-TW" altLang="en-US" b="1" i="1" u="sng" dirty="0"/>
              <a:t>來跟從我</a:t>
            </a:r>
            <a:r>
              <a:rPr lang="zh-TW" altLang="en-US" b="1" i="1" dirty="0"/>
              <a:t>。 </a:t>
            </a:r>
            <a:r>
              <a:rPr lang="en-US" b="1" i="1" dirty="0"/>
              <a:t>」</a:t>
            </a:r>
            <a:endParaRPr lang="en-US" sz="3200" b="1" i="1" dirty="0"/>
          </a:p>
          <a:p>
            <a:pPr marL="0" indent="0">
              <a:lnSpc>
                <a:spcPct val="108000"/>
              </a:lnSpc>
              <a:spcBef>
                <a:spcPts val="1200"/>
              </a:spcBef>
              <a:buNone/>
            </a:pPr>
            <a:endParaRPr lang="en-US" sz="2800" b="1" dirty="0"/>
          </a:p>
          <a:p>
            <a:pPr marL="457200" lvl="1" indent="0">
              <a:lnSpc>
                <a:spcPct val="108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2226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644" y="273685"/>
            <a:ext cx="10672156" cy="771697"/>
          </a:xfrm>
        </p:spPr>
        <p:txBody>
          <a:bodyPr>
            <a:normAutofit/>
          </a:bodyPr>
          <a:lstStyle/>
          <a:p>
            <a:r>
              <a:rPr lang="zh-TW" altLang="en-US" sz="4000" b="1" i="1" u="sng" dirty="0">
                <a:latin typeface="+mj-ea"/>
              </a:rPr>
              <a:t>「愛自己」與「愛人如己」</a:t>
            </a:r>
            <a:endParaRPr lang="en-US" sz="4000" b="1" i="1" u="sng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44" y="1169581"/>
            <a:ext cx="10939742" cy="5372200"/>
          </a:xfrm>
        </p:spPr>
        <p:txBody>
          <a:bodyPr>
            <a:noAutofit/>
          </a:bodyPr>
          <a:lstStyle/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r>
              <a:rPr lang="zh-TW" altLang="en-US" b="1" dirty="0"/>
              <a:t>我們是活在一個「愛自己」的文化中</a:t>
            </a:r>
            <a:endParaRPr lang="en-US" altLang="zh-TW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/>
              <a:t>世界上的人文主義是強調「自我中心」的世界觀</a:t>
            </a:r>
            <a:endParaRPr lang="en-US" altLang="zh-HK" sz="2800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HK" altLang="en-US" sz="2800" b="1" dirty="0"/>
              <a:t>注重「自我實現」，「自我滿足」</a:t>
            </a:r>
            <a:endParaRPr lang="en-US" altLang="zh-TW" sz="2800" b="1" dirty="0"/>
          </a:p>
          <a:p>
            <a:pPr marL="347663" lvl="1" indent="-347663">
              <a:lnSpc>
                <a:spcPct val="108000"/>
              </a:lnSpc>
              <a:spcBef>
                <a:spcPts val="1200"/>
              </a:spcBef>
            </a:pPr>
            <a:r>
              <a:rPr lang="zh-HK" altLang="en-US" sz="2800" b="1" dirty="0"/>
              <a:t>聖經中的教導</a:t>
            </a:r>
            <a:endParaRPr lang="en-US" altLang="zh-HK" sz="2800" b="1" dirty="0"/>
          </a:p>
          <a:p>
            <a:pPr marL="690563" lvl="1" indent="-285750">
              <a:lnSpc>
                <a:spcPct val="108000"/>
              </a:lnSpc>
              <a:spcBef>
                <a:spcPts val="600"/>
              </a:spcBef>
              <a:buNone/>
            </a:pPr>
            <a:r>
              <a:rPr lang="zh-HK" altLang="en-US" sz="2600" b="1" dirty="0"/>
              <a:t>太 </a:t>
            </a:r>
            <a:r>
              <a:rPr lang="en-US" altLang="zh-HK" sz="2600" b="1" dirty="0"/>
              <a:t>22: 35-40</a:t>
            </a:r>
            <a:r>
              <a:rPr lang="en-US" sz="2600" b="1" i="1" dirty="0">
                <a:latin typeface="+mn-ea"/>
              </a:rPr>
              <a:t>「</a:t>
            </a:r>
            <a:r>
              <a:rPr lang="en-US" altLang="zh-TW" sz="2600" b="1" i="1" baseline="30000" dirty="0">
                <a:latin typeface="+mn-ea"/>
              </a:rPr>
              <a:t>35</a:t>
            </a:r>
            <a:r>
              <a:rPr lang="zh-TW" altLang="en-US" sz="2600" b="1" i="1" dirty="0">
                <a:latin typeface="+mn-ea"/>
              </a:rPr>
              <a:t>他們中間有一個律法家，試探耶穌說：</a:t>
            </a:r>
            <a:r>
              <a:rPr lang="en-US" altLang="zh-TW" sz="2600" b="1" i="1" baseline="30000" dirty="0">
                <a:latin typeface="+mn-ea"/>
              </a:rPr>
              <a:t>36</a:t>
            </a:r>
            <a:r>
              <a:rPr lang="en-US" altLang="zh-TW" sz="2600" b="1" i="1" dirty="0">
                <a:latin typeface="+mn-ea"/>
              </a:rPr>
              <a:t>“</a:t>
            </a:r>
            <a:r>
              <a:rPr lang="zh-TW" altLang="en-US" sz="2600" b="1" i="1" dirty="0">
                <a:latin typeface="+mn-ea"/>
              </a:rPr>
              <a:t>老師，律法中哪一條誡命是最重要的呢？”</a:t>
            </a:r>
            <a:r>
              <a:rPr lang="en-US" altLang="zh-TW" sz="2600" b="1" i="1" baseline="30000" dirty="0">
                <a:latin typeface="+mn-ea"/>
              </a:rPr>
              <a:t>37</a:t>
            </a:r>
            <a:r>
              <a:rPr lang="zh-TW" altLang="en-US" sz="2600" b="1" i="1" dirty="0">
                <a:latin typeface="+mn-ea"/>
              </a:rPr>
              <a:t>他回答：“你要全心、全性、全意</a:t>
            </a:r>
            <a:r>
              <a:rPr lang="zh-TW" altLang="en-US" sz="2600" b="1" i="1" u="sng" dirty="0">
                <a:latin typeface="+mn-ea"/>
              </a:rPr>
              <a:t>愛主你的神</a:t>
            </a:r>
            <a:r>
              <a:rPr lang="zh-TW" altLang="en-US" sz="2600" b="1" i="1" dirty="0">
                <a:latin typeface="+mn-ea"/>
              </a:rPr>
              <a:t>。</a:t>
            </a:r>
            <a:r>
              <a:rPr lang="en-US" altLang="zh-TW" sz="2600" b="1" i="1" baseline="30000" dirty="0">
                <a:latin typeface="+mn-ea"/>
              </a:rPr>
              <a:t>38</a:t>
            </a:r>
            <a:r>
              <a:rPr lang="zh-TW" altLang="en-US" sz="2600" b="1" i="1" dirty="0">
                <a:latin typeface="+mn-ea"/>
              </a:rPr>
              <a:t>這是最重要的第一條誡命。</a:t>
            </a:r>
            <a:r>
              <a:rPr lang="en-US" altLang="zh-TW" sz="2600" b="1" i="1" baseline="30000" dirty="0">
                <a:latin typeface="+mn-ea"/>
              </a:rPr>
              <a:t>39</a:t>
            </a:r>
            <a:r>
              <a:rPr lang="zh-TW" altLang="en-US" sz="2600" b="1" i="1" dirty="0">
                <a:latin typeface="+mn-ea"/>
              </a:rPr>
              <a:t>第二條也和它相似，就是要</a:t>
            </a:r>
            <a:r>
              <a:rPr lang="zh-TW" altLang="en-US" sz="2600" b="1" i="1" u="sng" dirty="0">
                <a:latin typeface="+mn-ea"/>
              </a:rPr>
              <a:t>愛人如己</a:t>
            </a:r>
            <a:r>
              <a:rPr lang="zh-TW" altLang="en-US" sz="2600" b="1" i="1" dirty="0">
                <a:latin typeface="+mn-ea"/>
              </a:rPr>
              <a:t>。</a:t>
            </a:r>
            <a:r>
              <a:rPr lang="en-US" altLang="zh-TW" sz="2600" b="1" i="1" baseline="30000" dirty="0">
                <a:latin typeface="+mn-ea"/>
              </a:rPr>
              <a:t>40</a:t>
            </a:r>
            <a:r>
              <a:rPr lang="zh-TW" altLang="en-US" sz="2600" b="1" i="1" dirty="0">
                <a:latin typeface="+mn-ea"/>
              </a:rPr>
              <a:t>全部律法和先知書，都以這兩條誡命作為根據。”</a:t>
            </a:r>
            <a:r>
              <a:rPr lang="en-US" sz="2600" b="1" i="1" dirty="0">
                <a:latin typeface="+mn-ea"/>
              </a:rPr>
              <a:t>」</a:t>
            </a:r>
            <a:endParaRPr lang="en-US" sz="2600" b="1" dirty="0">
              <a:latin typeface="+mn-ea"/>
            </a:endParaRPr>
          </a:p>
          <a:p>
            <a:pPr marL="349250" lvl="1" indent="-349250">
              <a:lnSpc>
                <a:spcPct val="108000"/>
              </a:lnSpc>
              <a:spcBef>
                <a:spcPts val="1200"/>
              </a:spcBef>
            </a:pPr>
            <a:r>
              <a:rPr lang="zh-HK" altLang="en-US" sz="2800" b="1" dirty="0"/>
              <a:t>有人問：在「愛人如己」之前，是否先要懂得怎樣「愛自己」？</a:t>
            </a:r>
            <a:endParaRPr lang="en-US" altLang="zh-HK" sz="2800" b="1" dirty="0"/>
          </a:p>
          <a:p>
            <a:pPr marL="914400" lvl="1" indent="-457200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/>
              <a:t>「愛人要先愛己」這個論點是將聖經的教導顛倒了</a:t>
            </a:r>
            <a:endParaRPr lang="en-U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7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733" y="273685"/>
            <a:ext cx="10613067" cy="771697"/>
          </a:xfrm>
        </p:spPr>
        <p:txBody>
          <a:bodyPr>
            <a:normAutofit/>
          </a:bodyPr>
          <a:lstStyle/>
          <a:p>
            <a:r>
              <a:rPr lang="zh-TW" altLang="en-US" sz="4000" b="1" i="1" u="sng" dirty="0">
                <a:latin typeface="+mj-ea"/>
              </a:rPr>
              <a:t>人的價值：「人的觀點」與「神的觀點」</a:t>
            </a:r>
            <a:endParaRPr lang="en-US" sz="4000" b="1" i="1" u="sng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733" y="1045381"/>
            <a:ext cx="10848753" cy="5676094"/>
          </a:xfrm>
        </p:spPr>
        <p:txBody>
          <a:bodyPr>
            <a:noAutofit/>
          </a:bodyPr>
          <a:lstStyle/>
          <a:p>
            <a:pPr marL="0" indent="0">
              <a:lnSpc>
                <a:spcPct val="108000"/>
              </a:lnSpc>
              <a:spcBef>
                <a:spcPts val="1200"/>
              </a:spcBef>
              <a:buNone/>
            </a:pPr>
            <a:r>
              <a:rPr lang="zh-TW" altLang="en-US" sz="2600" b="1" dirty="0"/>
              <a:t>有人說：「神拯救我們，是因為人很寶貴！」 </a:t>
            </a:r>
            <a:r>
              <a:rPr lang="zh-TW" altLang="en-US" sz="2600" b="1" i="1" dirty="0"/>
              <a:t>對嗎？</a:t>
            </a:r>
            <a:endParaRPr lang="en-US" altLang="zh-TW" sz="2600" b="1" i="1" dirty="0"/>
          </a:p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r>
              <a:rPr lang="zh-HK" altLang="en-US" sz="2600" b="1" dirty="0"/>
              <a:t>人的尊貴</a:t>
            </a:r>
            <a:endParaRPr lang="en-US" altLang="zh-TW" sz="2600" b="1" dirty="0"/>
          </a:p>
          <a:p>
            <a:pPr marL="914400" lvl="1" indent="-457200">
              <a:lnSpc>
                <a:spcPct val="108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TW" altLang="en-US" sz="2500" b="1" dirty="0"/>
              <a:t>創 </a:t>
            </a:r>
            <a:r>
              <a:rPr lang="en-US" altLang="zh-TW" sz="2500" b="1" dirty="0"/>
              <a:t>1: 26</a:t>
            </a:r>
            <a:r>
              <a:rPr lang="zh-TW" altLang="en-US" sz="2500" b="1" dirty="0"/>
              <a:t>「</a:t>
            </a:r>
            <a:r>
              <a:rPr lang="zh-TW" altLang="en-US" sz="2500" b="1" i="1" dirty="0"/>
              <a:t>神說：“我們要照著我們的</a:t>
            </a:r>
            <a:r>
              <a:rPr lang="zh-TW" altLang="en-US" sz="2500" b="1" i="1" u="sng" dirty="0"/>
              <a:t>形象</a:t>
            </a:r>
            <a:r>
              <a:rPr lang="zh-TW" altLang="en-US" sz="2500" b="1" i="1" dirty="0"/>
              <a:t>，按著我們的</a:t>
            </a:r>
            <a:r>
              <a:rPr lang="zh-TW" altLang="en-US" sz="2500" b="1" i="1" u="sng" dirty="0"/>
              <a:t>樣式</a:t>
            </a:r>
            <a:r>
              <a:rPr lang="zh-TW" altLang="en-US" sz="2500" b="1" i="1" dirty="0"/>
              <a:t>造人；</a:t>
            </a:r>
            <a:r>
              <a:rPr lang="en-US" altLang="zh-TW" sz="2500" b="1" i="1" dirty="0"/>
              <a:t>…</a:t>
            </a:r>
            <a:r>
              <a:rPr lang="zh-TW" altLang="en-US" sz="2500" b="1" dirty="0"/>
              <a:t>」</a:t>
            </a:r>
          </a:p>
          <a:p>
            <a:pPr marL="914400" lvl="1" indent="-457200">
              <a:lnSpc>
                <a:spcPct val="108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TW" altLang="en-US" sz="2500" b="1" dirty="0"/>
              <a:t>申 </a:t>
            </a:r>
            <a:r>
              <a:rPr lang="en-US" altLang="zh-TW" sz="2500" b="1" dirty="0"/>
              <a:t>31: 18</a:t>
            </a:r>
            <a:r>
              <a:rPr lang="zh-TW" altLang="en-US" sz="2500" b="1" i="1" dirty="0"/>
              <a:t>「到了那日，因為他們</a:t>
            </a:r>
            <a:r>
              <a:rPr lang="zh-TW" altLang="en-US" sz="2500" b="1" i="1" u="sng" dirty="0"/>
              <a:t>偏向了別的神</a:t>
            </a:r>
            <a:r>
              <a:rPr lang="zh-TW" altLang="en-US" sz="2500" b="1" i="1" dirty="0"/>
              <a:t>，和所</a:t>
            </a:r>
            <a:r>
              <a:rPr lang="zh-TW" altLang="en-US" sz="2500" b="1" i="1" u="sng" dirty="0"/>
              <a:t>作的一切惡事</a:t>
            </a:r>
            <a:r>
              <a:rPr lang="zh-TW" altLang="en-US" sz="2500" b="1" i="1" dirty="0"/>
              <a:t>，我必掩面不顧他們。」</a:t>
            </a:r>
            <a:endParaRPr lang="en-US" altLang="zh-TW" sz="2500" b="1" i="1" dirty="0"/>
          </a:p>
          <a:p>
            <a:pPr marL="914400" lvl="1" indent="-457200">
              <a:lnSpc>
                <a:spcPct val="108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TW" altLang="en-US" sz="2500" b="1" dirty="0"/>
              <a:t>林前 </a:t>
            </a:r>
            <a:r>
              <a:rPr lang="en-US" altLang="zh-TW" sz="2500" b="1" dirty="0"/>
              <a:t>6: 20</a:t>
            </a:r>
            <a:r>
              <a:rPr lang="zh-TW" altLang="en-US" sz="2500" b="1" i="1" dirty="0"/>
              <a:t>「因為你們是</a:t>
            </a:r>
            <a:r>
              <a:rPr lang="zh-TW" altLang="en-US" sz="2500" b="1" i="1" u="sng" dirty="0"/>
              <a:t>用重價買來</a:t>
            </a:r>
            <a:r>
              <a:rPr lang="zh-TW" altLang="en-US" sz="2500" b="1" i="1" dirty="0"/>
              <a:t>的。所以你們務要用自己的身體</a:t>
            </a:r>
            <a:r>
              <a:rPr lang="zh-TW" altLang="en-US" sz="2500" b="1" i="1" u="sng" dirty="0"/>
              <a:t>榮耀神</a:t>
            </a:r>
            <a:r>
              <a:rPr lang="zh-TW" altLang="en-US" sz="2500" b="1" i="1" dirty="0"/>
              <a:t>。」</a:t>
            </a:r>
          </a:p>
          <a:p>
            <a:pPr marL="347663" indent="-347663">
              <a:lnSpc>
                <a:spcPct val="108000"/>
              </a:lnSpc>
              <a:spcBef>
                <a:spcPts val="1200"/>
              </a:spcBef>
            </a:pPr>
            <a:r>
              <a:rPr lang="zh-TW" altLang="en-US" sz="2600" b="1" dirty="0"/>
              <a:t>為什麼神差派祂的兒子耶穌來拯救我們？</a:t>
            </a:r>
            <a:r>
              <a:rPr lang="en-US" altLang="zh-TW" sz="2600" b="1" dirty="0"/>
              <a:t> </a:t>
            </a:r>
          </a:p>
          <a:p>
            <a:pPr marL="914400" lvl="1" indent="-457200">
              <a:lnSpc>
                <a:spcPct val="108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TW" altLang="en-US" sz="2500" b="1" dirty="0"/>
              <a:t>約 </a:t>
            </a:r>
            <a:r>
              <a:rPr lang="en-US" altLang="zh-TW" sz="2500" b="1" dirty="0"/>
              <a:t>3: 16</a:t>
            </a:r>
            <a:r>
              <a:rPr lang="zh-TW" altLang="en-US" sz="2500" b="1" i="1" dirty="0"/>
              <a:t>「神</a:t>
            </a:r>
            <a:r>
              <a:rPr lang="zh-TW" altLang="en-US" sz="2800" b="1" i="1" u="sng" dirty="0"/>
              <a:t>愛</a:t>
            </a:r>
            <a:r>
              <a:rPr lang="zh-TW" altLang="en-US" sz="2500" b="1" i="1" dirty="0"/>
              <a:t>世人，甚至把他的獨生子賜給他們，叫一切信他的，不至滅亡，反得永生。」</a:t>
            </a:r>
            <a:endParaRPr lang="en-US" altLang="zh-TW" sz="2500" b="1" i="1" dirty="0"/>
          </a:p>
          <a:p>
            <a:pPr marL="914400" lvl="1" indent="-457200">
              <a:lnSpc>
                <a:spcPct val="108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TW" altLang="en-US" sz="2500" b="1" dirty="0"/>
              <a:t>約一 </a:t>
            </a:r>
            <a:r>
              <a:rPr lang="en-US" altLang="zh-TW" sz="2500" b="1" dirty="0"/>
              <a:t>3: 16</a:t>
            </a:r>
            <a:r>
              <a:rPr lang="zh-TW" altLang="en-US" sz="2500" b="1" i="1" dirty="0"/>
              <a:t>「主為我們捨命，這樣，我們就知道甚麼是</a:t>
            </a:r>
            <a:r>
              <a:rPr lang="zh-TW" altLang="en-US" sz="2800" b="1" i="1" u="sng" dirty="0"/>
              <a:t>愛</a:t>
            </a:r>
            <a:r>
              <a:rPr lang="zh-TW" altLang="en-US" sz="2500" b="1" i="1" dirty="0"/>
              <a:t>；我們也應當為弟兄捨命。」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47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57E60E-3F5A-4AC2-A96F-C7724D824A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422" y="659219"/>
            <a:ext cx="5469158" cy="594630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6D4D597-C61C-4DAC-9891-269A44849BD6}"/>
              </a:ext>
            </a:extLst>
          </p:cNvPr>
          <p:cNvSpPr txBox="1">
            <a:spLocks/>
          </p:cNvSpPr>
          <p:nvPr/>
        </p:nvSpPr>
        <p:spPr>
          <a:xfrm>
            <a:off x="627092" y="3067583"/>
            <a:ext cx="6025798" cy="3466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5138" lvl="1" indent="-465138">
              <a:lnSpc>
                <a:spcPct val="118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TW" altLang="en-US" sz="3000" b="1" dirty="0"/>
              <a:t>太 </a:t>
            </a:r>
            <a:r>
              <a:rPr lang="en-US" altLang="zh-TW" sz="3000" b="1" dirty="0"/>
              <a:t>6: 31-33</a:t>
            </a:r>
            <a:r>
              <a:rPr lang="zh-TW" altLang="en-US" sz="3000" b="1" i="1" dirty="0"/>
              <a:t>「</a:t>
            </a:r>
            <a:r>
              <a:rPr lang="en-US" altLang="zh-TW" sz="3000" b="1" i="1" baseline="30000" dirty="0"/>
              <a:t>31</a:t>
            </a:r>
            <a:r>
              <a:rPr lang="zh-TW" altLang="en-US" sz="3000" b="1" i="1" dirty="0"/>
              <a:t>所以不要憂慮，說：‘我們該吃甚麼？喝甚麼？穿甚麼？’</a:t>
            </a:r>
            <a:r>
              <a:rPr lang="en-US" altLang="zh-TW" sz="3000" b="1" i="1" baseline="30000" dirty="0"/>
              <a:t>32</a:t>
            </a:r>
            <a:r>
              <a:rPr lang="zh-TW" altLang="en-US" sz="3000" b="1" i="1" dirty="0"/>
              <a:t>這些都是教外人所尋求的，你們的天父原知道你們需要這一切。</a:t>
            </a:r>
            <a:r>
              <a:rPr lang="en-US" altLang="zh-TW" sz="3000" b="1" i="1" baseline="30000" dirty="0"/>
              <a:t>33</a:t>
            </a:r>
            <a:r>
              <a:rPr lang="zh-TW" altLang="en-US" sz="3000" b="1" i="1" u="sng" dirty="0"/>
              <a:t>你們要先求他的國和他的義，這一切都必加給你們</a:t>
            </a:r>
            <a:r>
              <a:rPr lang="zh-TW" altLang="en-US" sz="3000" b="1" i="1" dirty="0"/>
              <a:t>。」</a:t>
            </a:r>
          </a:p>
          <a:p>
            <a:pPr marL="347663" lvl="1" indent="-347663">
              <a:lnSpc>
                <a:spcPct val="118000"/>
              </a:lnSpc>
              <a:spcBef>
                <a:spcPts val="1200"/>
              </a:spcBef>
            </a:pPr>
            <a:endParaRPr lang="en-US" sz="3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58" y="1178380"/>
            <a:ext cx="8001323" cy="1756205"/>
          </a:xfrm>
        </p:spPr>
        <p:txBody>
          <a:bodyPr>
            <a:noAutofit/>
          </a:bodyPr>
          <a:lstStyle/>
          <a:p>
            <a:pPr marL="233363" lvl="1" indent="-233363">
              <a:lnSpc>
                <a:spcPct val="108000"/>
              </a:lnSpc>
              <a:spcBef>
                <a:spcPts val="600"/>
              </a:spcBef>
            </a:pPr>
            <a:r>
              <a:rPr lang="zh-TW" altLang="en-US" sz="2800" b="1" dirty="0"/>
              <a:t>理論：人類的五個基本需求（馬斯洛 </a:t>
            </a:r>
            <a:r>
              <a:rPr lang="en-US" altLang="zh-TW" sz="2800" b="1" dirty="0"/>
              <a:t>Maslow</a:t>
            </a:r>
            <a:r>
              <a:rPr lang="zh-TW" altLang="en-US" sz="2800" b="1" dirty="0"/>
              <a:t>）</a:t>
            </a:r>
            <a:endParaRPr lang="en-US" altLang="zh-TW" sz="2800" b="1" dirty="0"/>
          </a:p>
          <a:p>
            <a:pPr marL="574675" lvl="2" indent="-350838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/>
              <a:t>「屬靈的追求」和「事奉神」是處於最高層次</a:t>
            </a:r>
            <a:endParaRPr lang="en-US" altLang="zh-TW" sz="2800" b="1" dirty="0"/>
          </a:p>
          <a:p>
            <a:pPr marL="574675" lvl="2" indent="-350838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TW" altLang="en-US" sz="2800" b="1" dirty="0"/>
              <a:t>這理論與聖經互相矛盾</a:t>
            </a:r>
            <a:endParaRPr lang="en-US" altLang="zh-TW" sz="2800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58" y="273685"/>
            <a:ext cx="10902242" cy="771697"/>
          </a:xfrm>
        </p:spPr>
        <p:txBody>
          <a:bodyPr>
            <a:normAutofit/>
          </a:bodyPr>
          <a:lstStyle/>
          <a:p>
            <a:r>
              <a:rPr lang="zh-TW" altLang="en-US" sz="4000" b="1" i="1" u="sng" dirty="0">
                <a:latin typeface="+mj-ea"/>
              </a:rPr>
              <a:t>「人的需要」與「自尊心」</a:t>
            </a:r>
            <a:endParaRPr lang="en-US" sz="4000" b="1" i="1" u="sng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8548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E2EEE-B353-4A22-B629-15E9DFD49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825716" cy="771697"/>
          </a:xfrm>
        </p:spPr>
        <p:txBody>
          <a:bodyPr>
            <a:normAutofit/>
          </a:bodyPr>
          <a:lstStyle/>
          <a:p>
            <a:r>
              <a:rPr lang="zh-HK" altLang="en-US" sz="4000" b="1" i="1" u="sng" dirty="0">
                <a:latin typeface="+mj-ea"/>
              </a:rPr>
              <a:t>「捨己」與「愛自己」</a:t>
            </a:r>
            <a:r>
              <a:rPr lang="en-US" altLang="zh-TW" sz="4000" b="1" i="1" u="sng" dirty="0">
                <a:latin typeface="+mj-ea"/>
              </a:rPr>
              <a:t>—</a:t>
            </a:r>
            <a:r>
              <a:rPr lang="en-US" altLang="zh-HK" sz="4000" b="1" i="1" u="sng" dirty="0">
                <a:latin typeface="+mj-ea"/>
              </a:rPr>
              <a:t> Self Denial vs Self-love</a:t>
            </a:r>
            <a:endParaRPr lang="en-US" sz="4000" b="1" i="1" u="sng" dirty="0">
              <a:latin typeface="+mj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3607-043B-4E6C-9C83-FBDF6380D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805"/>
            <a:ext cx="10515600" cy="5014086"/>
          </a:xfrm>
        </p:spPr>
        <p:txBody>
          <a:bodyPr>
            <a:normAutofit/>
          </a:bodyPr>
          <a:lstStyle/>
          <a:p>
            <a:pPr>
              <a:lnSpc>
                <a:spcPct val="108000"/>
              </a:lnSpc>
              <a:spcBef>
                <a:spcPts val="1200"/>
              </a:spcBef>
            </a:pPr>
            <a:r>
              <a:rPr lang="zh-HK" altLang="en-US" sz="3200" b="1" dirty="0"/>
              <a:t>「愛自己」是罪</a:t>
            </a:r>
            <a:endParaRPr lang="en-US" sz="3200" b="1" dirty="0"/>
          </a:p>
          <a:p>
            <a:pPr marL="576263" lvl="1" indent="0">
              <a:lnSpc>
                <a:spcPct val="108000"/>
              </a:lnSpc>
              <a:spcBef>
                <a:spcPts val="1200"/>
              </a:spcBef>
              <a:buNone/>
            </a:pPr>
            <a:r>
              <a:rPr lang="zh-HK" altLang="en-US" sz="3200" b="1" dirty="0"/>
              <a:t>提後 </a:t>
            </a:r>
            <a:r>
              <a:rPr lang="en-US" altLang="zh-HK" sz="3200" b="1" dirty="0"/>
              <a:t>3: 1-2</a:t>
            </a:r>
            <a:r>
              <a:rPr lang="en-US" sz="3200" b="1" i="1" dirty="0">
                <a:latin typeface="+mn-ea"/>
              </a:rPr>
              <a:t>「</a:t>
            </a:r>
            <a:r>
              <a:rPr lang="zh-TW" altLang="en-US" sz="3200" b="1" i="1" dirty="0">
                <a:latin typeface="+mn-ea"/>
              </a:rPr>
              <a:t>你應當知道，末後的日子必有艱難的時期來到。那時，人會專</a:t>
            </a:r>
            <a:r>
              <a:rPr lang="zh-TW" altLang="en-US" sz="3200" b="1" i="1" u="sng" dirty="0">
                <a:latin typeface="+mn-ea"/>
              </a:rPr>
              <a:t>愛自己</a:t>
            </a:r>
            <a:r>
              <a:rPr lang="zh-TW" altLang="en-US" sz="3200" b="1" i="1" dirty="0">
                <a:latin typeface="+mn-ea"/>
              </a:rPr>
              <a:t>、貪愛錢財、自誇、高傲、褻瀆、悖逆父母、忘恩負義、不聖潔、</a:t>
            </a:r>
            <a:r>
              <a:rPr lang="en-US" altLang="zh-TW" sz="3200" b="1" i="1" dirty="0">
                <a:latin typeface="+mn-ea"/>
              </a:rPr>
              <a:t>…</a:t>
            </a:r>
            <a:r>
              <a:rPr lang="en-US" sz="3200" b="1" i="1" dirty="0">
                <a:latin typeface="+mn-ea"/>
              </a:rPr>
              <a:t>」</a:t>
            </a:r>
          </a:p>
          <a:p>
            <a:pPr marL="1201738" lvl="1" indent="-508000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zh-TW" altLang="en-US" sz="3200" b="1" dirty="0">
                <a:latin typeface="+mn-ea"/>
              </a:rPr>
              <a:t>其他的英文譯本和原文都沒有「</a:t>
            </a:r>
            <a:r>
              <a:rPr lang="zh-TW" altLang="en-US" sz="3200" b="1" i="1" dirty="0">
                <a:latin typeface="+mn-ea"/>
              </a:rPr>
              <a:t>專</a:t>
            </a:r>
            <a:r>
              <a:rPr lang="zh-TW" altLang="en-US" sz="3200" b="1" dirty="0">
                <a:latin typeface="+mn-ea"/>
              </a:rPr>
              <a:t>」的意思</a:t>
            </a:r>
            <a:endParaRPr lang="en-US" sz="3200" b="1" dirty="0">
              <a:latin typeface="+mn-ea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17DAE-FDB8-4FFE-99D5-360E73D2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3571C-8E22-44D1-B53B-627C8106277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39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41937</TotalTime>
  <Words>4401</Words>
  <Application>Microsoft Office PowerPoint</Application>
  <PresentationFormat>Widescreen</PresentationFormat>
  <Paragraphs>239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MingLiU_HKSCS</vt:lpstr>
      <vt:lpstr>新細明體</vt:lpstr>
      <vt:lpstr>Arial</vt:lpstr>
      <vt:lpstr>Calibri</vt:lpstr>
      <vt:lpstr>Calibri Light</vt:lpstr>
      <vt:lpstr>Wingdings</vt:lpstr>
      <vt:lpstr>Office Theme</vt:lpstr>
      <vt:lpstr>人算甚麼：「捨己」</vt:lpstr>
      <vt:lpstr>路加福音  9: 23-25</vt:lpstr>
      <vt:lpstr>「作門徒的代價」與「耶穌的使命」— 路加福音  9: 23-25</vt:lpstr>
      <vt:lpstr>上文下理</vt:lpstr>
      <vt:lpstr>作門徒的代價</vt:lpstr>
      <vt:lpstr>「愛自己」與「愛人如己」</vt:lpstr>
      <vt:lpstr>人的價值：「人的觀點」與「神的觀點」</vt:lpstr>
      <vt:lpstr>「人的需要」與「自尊心」</vt:lpstr>
      <vt:lpstr>「捨己」與「愛自己」— Self Denial vs Self-love</vt:lpstr>
      <vt:lpstr>「捨己」與「神創造的安排」</vt:lpstr>
      <vt:lpstr>天天背起自己的十字架  </vt:lpstr>
      <vt:lpstr>一命換一命  </vt:lpstr>
      <vt:lpstr>從「巴拉巴」學一個功課  —  馬可福音  15: 6-15 </vt:lpstr>
      <vt:lpstr>巴拉巴是誰？ </vt:lpstr>
      <vt:lpstr>如果你是巴拉巴  —  馬可福音  15: 6-15 </vt:lpstr>
      <vt:lpstr>如果你是巴拉巴  —  馬可福音  15: 12-15 </vt:lpstr>
      <vt:lpstr> 你就是「巴拉巴」！</vt:lpstr>
      <vt:lpstr>結語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Leung, Kon</dc:creator>
  <cp:lastModifiedBy>Leung, Kon</cp:lastModifiedBy>
  <cp:revision>581</cp:revision>
  <cp:lastPrinted>2019-09-29T12:58:55Z</cp:lastPrinted>
  <dcterms:created xsi:type="dcterms:W3CDTF">2018-06-09T13:53:58Z</dcterms:created>
  <dcterms:modified xsi:type="dcterms:W3CDTF">2019-09-29T13:03:08Z</dcterms:modified>
</cp:coreProperties>
</file>