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8" r:id="rId4"/>
    <p:sldId id="299" r:id="rId5"/>
    <p:sldId id="269" r:id="rId6"/>
    <p:sldId id="285" r:id="rId7"/>
    <p:sldId id="284" r:id="rId8"/>
    <p:sldId id="283" r:id="rId9"/>
    <p:sldId id="282" r:id="rId10"/>
    <p:sldId id="281" r:id="rId11"/>
    <p:sldId id="267" r:id="rId12"/>
    <p:sldId id="270" r:id="rId13"/>
    <p:sldId id="289" r:id="rId14"/>
    <p:sldId id="288" r:id="rId15"/>
    <p:sldId id="287" r:id="rId16"/>
    <p:sldId id="286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301" r:id="rId25"/>
    <p:sldId id="279" r:id="rId26"/>
    <p:sldId id="277" r:id="rId27"/>
    <p:sldId id="290" r:id="rId28"/>
    <p:sldId id="280" r:id="rId29"/>
    <p:sldId id="291" r:id="rId30"/>
    <p:sldId id="292" r:id="rId31"/>
    <p:sldId id="293" r:id="rId32"/>
    <p:sldId id="294" r:id="rId33"/>
    <p:sldId id="302" r:id="rId34"/>
    <p:sldId id="300" r:id="rId35"/>
    <p:sldId id="295" r:id="rId36"/>
    <p:sldId id="29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36DF3E-C2AB-4C15-9CC9-25FE9B706ABF}" v="1055" dt="2019-10-20T13:03:41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7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2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8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8E5-6A1E-4B7A-8D4F-45F32A3E9DA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5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AD56-E6F8-4E91-86E7-2D1C73A64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220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55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脫去舊人，穿上新人（</a:t>
            </a:r>
            <a:r>
              <a:rPr lang="en-US" altLang="zh-TW" sz="55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2</a:t>
            </a:r>
            <a:r>
              <a:rPr lang="zh-TW" altLang="en-US" sz="55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）</a:t>
            </a:r>
            <a:endParaRPr lang="en-US" sz="55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DA4D4-95C5-4013-9494-07FF6BF9B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4895"/>
            <a:ext cx="9144000" cy="1655762"/>
          </a:xfrm>
        </p:spPr>
        <p:txBody>
          <a:bodyPr>
            <a:normAutofit/>
          </a:bodyPr>
          <a:lstStyle/>
          <a:p>
            <a:endParaRPr lang="en-US" altLang="zh-TW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  <a:p>
            <a:r>
              <a:rPr lang="zh-TW" altLang="en-US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弗 </a:t>
            </a:r>
            <a:r>
              <a:rPr lang="en-US" altLang="zh-TW" sz="3600" dirty="0">
                <a:latin typeface="HanWang KaiBold-Gb5" panose="02000000000000000000" pitchFamily="2" charset="-120"/>
                <a:ea typeface="HanWang KaiBold-Gb5" panose="02000000000000000000" pitchFamily="2" charset="-120"/>
              </a:rPr>
              <a:t>4:25-31</a:t>
            </a:r>
            <a:endParaRPr lang="en-US" sz="3600" dirty="0">
              <a:latin typeface="HanWang KaiBold-Gb5" panose="02000000000000000000" pitchFamily="2" charset="-120"/>
              <a:ea typeface="HanWang KaiBold-Gb5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12010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804274-28C1-46F3-9298-7CE52D38ADE9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3EC8E-4B97-4CCD-9D7E-BF1780123DAB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454A6FE6-EB8A-4501-95F9-43C3EB5A3F7A}"/>
              </a:ext>
            </a:extLst>
          </p:cNvPr>
          <p:cNvSpPr/>
          <p:nvPr/>
        </p:nvSpPr>
        <p:spPr>
          <a:xfrm>
            <a:off x="2811991" y="267635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E1EF3D91-D311-485B-892E-A246CF0C56C2}"/>
              </a:ext>
            </a:extLst>
          </p:cNvPr>
          <p:cNvSpPr/>
          <p:nvPr/>
        </p:nvSpPr>
        <p:spPr>
          <a:xfrm>
            <a:off x="2811990" y="389716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5078C0-456D-4934-9805-B6D83795FAC1}"/>
              </a:ext>
            </a:extLst>
          </p:cNvPr>
          <p:cNvSpPr txBox="1"/>
          <p:nvPr/>
        </p:nvSpPr>
        <p:spPr>
          <a:xfrm>
            <a:off x="5193022" y="321095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F77D85EB-D2EF-4D7F-82CF-9B0FF10C1ACF}"/>
              </a:ext>
            </a:extLst>
          </p:cNvPr>
          <p:cNvSpPr/>
          <p:nvPr/>
        </p:nvSpPr>
        <p:spPr>
          <a:xfrm rot="20199371">
            <a:off x="3875726" y="463568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58090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804274-28C1-46F3-9298-7CE52D38ADE9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3EC8E-4B97-4CCD-9D7E-BF1780123DAB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454A6FE6-EB8A-4501-95F9-43C3EB5A3F7A}"/>
              </a:ext>
            </a:extLst>
          </p:cNvPr>
          <p:cNvSpPr/>
          <p:nvPr/>
        </p:nvSpPr>
        <p:spPr>
          <a:xfrm>
            <a:off x="2811991" y="267635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E1EF3D91-D311-485B-892E-A246CF0C56C2}"/>
              </a:ext>
            </a:extLst>
          </p:cNvPr>
          <p:cNvSpPr/>
          <p:nvPr/>
        </p:nvSpPr>
        <p:spPr>
          <a:xfrm>
            <a:off x="2811990" y="389716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E33A1557-F9CE-46DE-86D7-064801400168}"/>
              </a:ext>
            </a:extLst>
          </p:cNvPr>
          <p:cNvSpPr/>
          <p:nvPr/>
        </p:nvSpPr>
        <p:spPr>
          <a:xfrm flipH="1">
            <a:off x="8310880" y="250069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5078C0-456D-4934-9805-B6D83795FAC1}"/>
              </a:ext>
            </a:extLst>
          </p:cNvPr>
          <p:cNvSpPr txBox="1"/>
          <p:nvPr/>
        </p:nvSpPr>
        <p:spPr>
          <a:xfrm>
            <a:off x="5193022" y="321095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id="{F77D85EB-D2EF-4D7F-82CF-9B0FF10C1ACF}"/>
              </a:ext>
            </a:extLst>
          </p:cNvPr>
          <p:cNvSpPr/>
          <p:nvPr/>
        </p:nvSpPr>
        <p:spPr>
          <a:xfrm rot="20199371">
            <a:off x="3875726" y="463568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8" name="Arrow: Left 27">
            <a:extLst>
              <a:ext uri="{FF2B5EF4-FFF2-40B4-BE49-F238E27FC236}">
                <a16:creationId xmlns:a16="http://schemas.microsoft.com/office/drawing/2014/main" id="{8420FBDF-1E18-4678-8B8B-02067084510B}"/>
              </a:ext>
            </a:extLst>
          </p:cNvPr>
          <p:cNvSpPr/>
          <p:nvPr/>
        </p:nvSpPr>
        <p:spPr>
          <a:xfrm flipH="1">
            <a:off x="8310880" y="335493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9" name="Arrow: Left 28">
            <a:extLst>
              <a:ext uri="{FF2B5EF4-FFF2-40B4-BE49-F238E27FC236}">
                <a16:creationId xmlns:a16="http://schemas.microsoft.com/office/drawing/2014/main" id="{BEEBF43B-72CA-4FDC-933D-A5A90E08006B}"/>
              </a:ext>
            </a:extLst>
          </p:cNvPr>
          <p:cNvSpPr/>
          <p:nvPr/>
        </p:nvSpPr>
        <p:spPr>
          <a:xfrm flipH="1">
            <a:off x="8304460" y="420624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304247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2:1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死在過犯罪惡之中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，他叫你們活過來。 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那時，你們在其中行事為人，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隨從今世的風俗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順服空中掌權者的首領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，就是現今在悖逆之子心中運行的邪靈。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3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我們從前也都在他們中間，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放縱肉體的私慾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隨著肉體和心中所喜好的去行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，本為可怒之子，和別人一樣。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2:12</a:t>
            </a:r>
            <a:r>
              <a:rPr lang="en-US" altLang="zh-TW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那時，你們與基督無關，在以色列國民以外，在所應許的諸約上是局外人，並且活在世上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沒有指望，沒有神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32496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497587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022413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404191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0DE120-A089-4EA3-890D-0DFB96D76582}"/>
              </a:ext>
            </a:extLst>
          </p:cNvPr>
          <p:cNvSpPr txBox="1"/>
          <p:nvPr/>
        </p:nvSpPr>
        <p:spPr>
          <a:xfrm>
            <a:off x="3505201" y="1346026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順服空中掌權者</a:t>
            </a:r>
            <a:endParaRPr lang="en-US" altLang="zh-TW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386709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0DE120-A089-4EA3-890D-0DFB96D76582}"/>
              </a:ext>
            </a:extLst>
          </p:cNvPr>
          <p:cNvSpPr txBox="1"/>
          <p:nvPr/>
        </p:nvSpPr>
        <p:spPr>
          <a:xfrm>
            <a:off x="3505201" y="1346026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順服空中掌權者</a:t>
            </a:r>
            <a:endParaRPr lang="en-US" altLang="zh-TW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B7D03-A0E7-4229-B8D3-4411D5CE1762}"/>
              </a:ext>
            </a:extLst>
          </p:cNvPr>
          <p:cNvSpPr txBox="1"/>
          <p:nvPr/>
        </p:nvSpPr>
        <p:spPr>
          <a:xfrm rot="1294955">
            <a:off x="9516222" y="803278"/>
            <a:ext cx="2316479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沒有指望沒有神</a:t>
            </a:r>
            <a:endParaRPr lang="en-US" altLang="zh-TW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750341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33" y="9298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2:4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然而，神既有豐富的憐憫，因他愛我們的大愛，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當我們死在過犯中的時候，便叫我們與基督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一同活過來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。（你們得救是本乎恩。）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2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2:13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你們從前遠離神的人，如今卻在基督耶穌裡，靠著他的血，已經得親近了。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因他使我們和睦，將兩下合而為一，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拆毀了中間隔斷的牆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15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而且以自己的身體廢掉冤仇，就是那記在律法上的規條，為要將兩下藉著自己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造成一個新人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，如此便成就了和睦。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16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既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在十字架上滅了冤仇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，便藉這十字架使兩下歸為一體，與神和好了。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804535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0DE120-A089-4EA3-890D-0DFB96D76582}"/>
              </a:ext>
            </a:extLst>
          </p:cNvPr>
          <p:cNvSpPr txBox="1"/>
          <p:nvPr/>
        </p:nvSpPr>
        <p:spPr>
          <a:xfrm>
            <a:off x="3505201" y="1346026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順服空中掌權者</a:t>
            </a:r>
            <a:endParaRPr lang="en-US" altLang="zh-TW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B7D03-A0E7-4229-B8D3-4411D5CE1762}"/>
              </a:ext>
            </a:extLst>
          </p:cNvPr>
          <p:cNvSpPr txBox="1"/>
          <p:nvPr/>
        </p:nvSpPr>
        <p:spPr>
          <a:xfrm rot="1294955">
            <a:off x="9516222" y="803278"/>
            <a:ext cx="2316479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沒有指望沒有神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0813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4:25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所以你們要棄絕謊言，各人與鄰舍說實話，因為我們是互相為肢體。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26 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生氣卻不要犯罪；不可含怒到日落，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27 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也不可給魔鬼留地步。 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28 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從前偷竊的，不要再偷；總要勞力，親手做正經事，就可有餘分給那缺少的人。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29 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污穢的言語一句不可出口，只要隨事說造就人的好話，叫聽見的人得益處。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30 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不要叫神的聖靈擔憂；你們原是受了他的印記，等候得贖的日子來到。 </a:t>
            </a:r>
          </a:p>
        </p:txBody>
      </p:sp>
    </p:spTree>
    <p:extLst>
      <p:ext uri="{BB962C8B-B14F-4D97-AF65-F5344CB8AC3E}">
        <p14:creationId xmlns:p14="http://schemas.microsoft.com/office/powerpoint/2010/main" val="386819123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0DE120-A089-4EA3-890D-0DFB96D76582}"/>
              </a:ext>
            </a:extLst>
          </p:cNvPr>
          <p:cNvSpPr txBox="1"/>
          <p:nvPr/>
        </p:nvSpPr>
        <p:spPr>
          <a:xfrm>
            <a:off x="3505201" y="1346026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順服空中掌權者</a:t>
            </a:r>
            <a:endParaRPr lang="en-US" altLang="zh-TW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B7D03-A0E7-4229-B8D3-4411D5CE1762}"/>
              </a:ext>
            </a:extLst>
          </p:cNvPr>
          <p:cNvSpPr txBox="1"/>
          <p:nvPr/>
        </p:nvSpPr>
        <p:spPr>
          <a:xfrm rot="1294955">
            <a:off x="9516222" y="803278"/>
            <a:ext cx="2316479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沒有指望沒有神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拆毀</a:t>
            </a:r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sz="48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斷的牆</a:t>
            </a:r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滅了</a:t>
            </a:r>
            <a:r>
              <a:rPr lang="zh-TW" altLang="en-US" sz="30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 </a:t>
            </a:r>
            <a:r>
              <a:rPr lang="zh-CN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冤</a:t>
            </a:r>
            <a:r>
              <a:rPr lang="zh-TW" altLang="en-US" sz="3600" b="1" dirty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仇</a:t>
            </a:r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D4AE43CE-3FC2-4D9B-A600-443E463F4193}"/>
              </a:ext>
            </a:extLst>
          </p:cNvPr>
          <p:cNvSpPr/>
          <p:nvPr/>
        </p:nvSpPr>
        <p:spPr>
          <a:xfrm rot="18922319">
            <a:off x="2040161" y="2422124"/>
            <a:ext cx="579120" cy="560729"/>
          </a:xfrm>
          <a:prstGeom prst="teardrop">
            <a:avLst>
              <a:gd name="adj" fmla="val 1362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ABC6EC-D73D-45D9-994E-D1D57C683CB8}"/>
              </a:ext>
            </a:extLst>
          </p:cNvPr>
          <p:cNvSpPr txBox="1"/>
          <p:nvPr/>
        </p:nvSpPr>
        <p:spPr>
          <a:xfrm>
            <a:off x="1994747" y="2283416"/>
            <a:ext cx="67197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80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血</a:t>
            </a:r>
            <a:endParaRPr lang="en-US" sz="3800" dirty="0"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238457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7" name="Heart 26">
            <a:extLst>
              <a:ext uri="{FF2B5EF4-FFF2-40B4-BE49-F238E27FC236}">
                <a16:creationId xmlns:a16="http://schemas.microsoft.com/office/drawing/2014/main" id="{730E5054-3DB4-45E0-B981-CCABC1E56756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E19615-5D99-45D8-B838-5180823E1BCD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879BAE-581B-4D05-8C8D-4C2A143443F4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0" name="Arrow: Pentagon 29">
            <a:extLst>
              <a:ext uri="{FF2B5EF4-FFF2-40B4-BE49-F238E27FC236}">
                <a16:creationId xmlns:a16="http://schemas.microsoft.com/office/drawing/2014/main" id="{DCB27217-7FED-4E56-910B-D963C628D798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939485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</a:t>
            </a: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20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你們學了基督，卻不是這樣。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21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如果你們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聽過他的道，領了他的教，學了他的真理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22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就要脫去你們從前行為上的舊人，這舊人是因私慾的迷惑漸漸變壞的；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23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又要將你們的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心志改換一新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24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並且穿上新人；這新人是照著神的形像造的，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有真理的仁義和聖潔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513232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2BCE6138-ACAC-47A6-ACCE-A629B5DD9D9C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FCC45B-43E6-45D8-955B-E7F4991AB3E8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9310AA-9917-4F9C-8BE0-DE129798ACDE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BC1B48A0-A4FF-4130-97BB-8E009167302C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206095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67542726-F89A-4387-9789-91A555477ABD}"/>
              </a:ext>
            </a:extLst>
          </p:cNvPr>
          <p:cNvSpPr/>
          <p:nvPr/>
        </p:nvSpPr>
        <p:spPr>
          <a:xfrm>
            <a:off x="479444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D5EFDF-F928-42B6-9154-87916EBBFF94}"/>
              </a:ext>
            </a:extLst>
          </p:cNvPr>
          <p:cNvSpPr txBox="1"/>
          <p:nvPr/>
        </p:nvSpPr>
        <p:spPr>
          <a:xfrm>
            <a:off x="574667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38B534-04BA-437E-A293-61055BB17ABF}"/>
              </a:ext>
            </a:extLst>
          </p:cNvPr>
          <p:cNvSpPr txBox="1"/>
          <p:nvPr/>
        </p:nvSpPr>
        <p:spPr>
          <a:xfrm>
            <a:off x="548766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F607117C-083C-4B6F-8A3E-DB198639F556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759266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56071" y="3307992"/>
            <a:ext cx="2362173" cy="116412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62491" y="4160958"/>
            <a:ext cx="2362173" cy="116412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Heart 14">
            <a:extLst>
              <a:ext uri="{FF2B5EF4-FFF2-40B4-BE49-F238E27FC236}">
                <a16:creationId xmlns:a16="http://schemas.microsoft.com/office/drawing/2014/main" id="{67542726-F89A-4387-9789-91A555477ABD}"/>
              </a:ext>
            </a:extLst>
          </p:cNvPr>
          <p:cNvSpPr/>
          <p:nvPr/>
        </p:nvSpPr>
        <p:spPr>
          <a:xfrm>
            <a:off x="479444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D5EFDF-F928-42B6-9154-87916EBBFF94}"/>
              </a:ext>
            </a:extLst>
          </p:cNvPr>
          <p:cNvSpPr txBox="1"/>
          <p:nvPr/>
        </p:nvSpPr>
        <p:spPr>
          <a:xfrm>
            <a:off x="574667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38B534-04BA-437E-A293-61055BB17ABF}"/>
              </a:ext>
            </a:extLst>
          </p:cNvPr>
          <p:cNvSpPr txBox="1"/>
          <p:nvPr/>
        </p:nvSpPr>
        <p:spPr>
          <a:xfrm>
            <a:off x="548766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F607117C-083C-4B6F-8A3E-DB198639F556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067240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764867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新人</a:t>
            </a: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76391" y="3296709"/>
            <a:ext cx="2321533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82957" y="4144297"/>
            <a:ext cx="2308399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4EA891C0-29E5-4D3D-B2EF-052F5F4554AC}"/>
              </a:ext>
            </a:extLst>
          </p:cNvPr>
          <p:cNvSpPr/>
          <p:nvPr/>
        </p:nvSpPr>
        <p:spPr>
          <a:xfrm>
            <a:off x="4802012" y="3031182"/>
            <a:ext cx="3663482" cy="3175802"/>
          </a:xfrm>
          <a:prstGeom prst="hear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9FC633A-DA15-45FE-ACCA-AB46D089F561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心志更新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穿上新人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5789298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764867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新人</a:t>
            </a: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76391" y="3296709"/>
            <a:ext cx="2321533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82957" y="4144297"/>
            <a:ext cx="2308399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4EA891C0-29E5-4D3D-B2EF-052F5F4554AC}"/>
              </a:ext>
            </a:extLst>
          </p:cNvPr>
          <p:cNvSpPr/>
          <p:nvPr/>
        </p:nvSpPr>
        <p:spPr>
          <a:xfrm>
            <a:off x="4802012" y="3031182"/>
            <a:ext cx="3663482" cy="3175802"/>
          </a:xfrm>
          <a:prstGeom prst="hear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9FC633A-DA15-45FE-ACCA-AB46D089F561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心志更新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穿上新人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18D65C-2CB1-476E-8620-E7818C81B908}"/>
              </a:ext>
            </a:extLst>
          </p:cNvPr>
          <p:cNvSpPr txBox="1"/>
          <p:nvPr/>
        </p:nvSpPr>
        <p:spPr>
          <a:xfrm>
            <a:off x="5225925" y="3799111"/>
            <a:ext cx="2815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真理的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仁義和聖潔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363365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5:2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也要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憑愛心行事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，正如基督愛我們，為我們捨了自己，當作馨香的供物和祭物，獻與神。 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5:8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行事為人就當像光明的子女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5:15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你們要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謹慎行事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，不要像愚昧人，當像智慧人。  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4732686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764867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新人</a:t>
            </a:r>
            <a:endParaRPr lang="en-US" sz="48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76391" y="3296709"/>
            <a:ext cx="2321533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82957" y="4144297"/>
            <a:ext cx="2308399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4EA891C0-29E5-4D3D-B2EF-052F5F4554AC}"/>
              </a:ext>
            </a:extLst>
          </p:cNvPr>
          <p:cNvSpPr/>
          <p:nvPr/>
        </p:nvSpPr>
        <p:spPr>
          <a:xfrm>
            <a:off x="4802012" y="3031182"/>
            <a:ext cx="3663482" cy="3175802"/>
          </a:xfrm>
          <a:prstGeom prst="hear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9FC633A-DA15-45FE-ACCA-AB46D089F561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心志更新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穿上新人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18D65C-2CB1-476E-8620-E7818C81B908}"/>
              </a:ext>
            </a:extLst>
          </p:cNvPr>
          <p:cNvSpPr txBox="1"/>
          <p:nvPr/>
        </p:nvSpPr>
        <p:spPr>
          <a:xfrm>
            <a:off x="5225925" y="3799111"/>
            <a:ext cx="2815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真理的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仁義和聖潔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21287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4:31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一切苦毒、惱恨、忿怒、嚷鬧、毀謗，並一切的惡毒（或作：陰毒），都當從你們中間除掉；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32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並要以恩慈相待，存憐憫的心，彼此饒恕，正如神在基督裡饒恕了你們一樣。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220720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764867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新人</a:t>
            </a:r>
            <a:endParaRPr lang="en-US" sz="48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行在愛中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行在光明中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行在智慧中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76391" y="3296709"/>
            <a:ext cx="2321533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82957" y="4144297"/>
            <a:ext cx="2308399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4EA891C0-29E5-4D3D-B2EF-052F5F4554AC}"/>
              </a:ext>
            </a:extLst>
          </p:cNvPr>
          <p:cNvSpPr/>
          <p:nvPr/>
        </p:nvSpPr>
        <p:spPr>
          <a:xfrm>
            <a:off x="4802012" y="3031182"/>
            <a:ext cx="3663482" cy="3175802"/>
          </a:xfrm>
          <a:prstGeom prst="hear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9FC633A-DA15-45FE-ACCA-AB46D089F561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心志更新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穿上新人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18D65C-2CB1-476E-8620-E7818C81B908}"/>
              </a:ext>
            </a:extLst>
          </p:cNvPr>
          <p:cNvSpPr txBox="1"/>
          <p:nvPr/>
        </p:nvSpPr>
        <p:spPr>
          <a:xfrm>
            <a:off x="5225925" y="3799111"/>
            <a:ext cx="2815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真理的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仁義和聖潔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9766945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1:3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願頌讚歸與我們主耶穌基督的父神！他在基督裡曾賜給我們天上各樣屬靈的福氣：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4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就如神從創立世界以前，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在基督裡揀選了我們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，使我們在他面前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成為聖潔，無有瑕疵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又因愛我們，就按著自己意旨所喜悅的，預定我們藉著耶穌基督得兒子的名分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7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我們藉這愛子的血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得蒙救贖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過犯得以赦免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，乃是照他豐富的恩典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r>
              <a:rPr lang="en-US" altLang="zh-TW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10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要照所安排的，在日期滿足的時候，使天上、地上、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一切所有的都在基督裡面同歸於一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 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4622249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764867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新人</a:t>
            </a:r>
            <a:endParaRPr lang="en-US" sz="48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512901" y="3100138"/>
            <a:ext cx="3271520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行在愛中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512901" y="3954379"/>
            <a:ext cx="3271520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行在光明中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506481" y="4805681"/>
            <a:ext cx="3271520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行在智慧中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281002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祂使我們活過來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BA6A59-9607-4621-874F-1C65257B0771}"/>
              </a:ext>
            </a:extLst>
          </p:cNvPr>
          <p:cNvSpPr/>
          <p:nvPr/>
        </p:nvSpPr>
        <p:spPr>
          <a:xfrm>
            <a:off x="2052320" y="1116419"/>
            <a:ext cx="579120" cy="40020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EE2BB-C17D-427F-9B73-635A271200D7}"/>
              </a:ext>
            </a:extLst>
          </p:cNvPr>
          <p:cNvSpPr/>
          <p:nvPr/>
        </p:nvSpPr>
        <p:spPr>
          <a:xfrm>
            <a:off x="1021437" y="2335347"/>
            <a:ext cx="2640885" cy="5307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37255A2-5EAA-4A76-B25B-516236F41F5F}"/>
              </a:ext>
            </a:extLst>
          </p:cNvPr>
          <p:cNvSpPr/>
          <p:nvPr/>
        </p:nvSpPr>
        <p:spPr>
          <a:xfrm flipH="1">
            <a:off x="2576391" y="3296709"/>
            <a:ext cx="2321533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學了基督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724AA670-29BC-4082-BBB6-BB097D2D9EF8}"/>
              </a:ext>
            </a:extLst>
          </p:cNvPr>
          <p:cNvSpPr/>
          <p:nvPr/>
        </p:nvSpPr>
        <p:spPr>
          <a:xfrm flipH="1">
            <a:off x="2582957" y="4144297"/>
            <a:ext cx="2308399" cy="1164122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領受真道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4EA891C0-29E5-4D3D-B2EF-052F5F4554AC}"/>
              </a:ext>
            </a:extLst>
          </p:cNvPr>
          <p:cNvSpPr/>
          <p:nvPr/>
        </p:nvSpPr>
        <p:spPr>
          <a:xfrm>
            <a:off x="4802012" y="3031182"/>
            <a:ext cx="3663482" cy="3175802"/>
          </a:xfrm>
          <a:prstGeom prst="hear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29FC633A-DA15-45FE-ACCA-AB46D089F561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心志更新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穿上新人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18D65C-2CB1-476E-8620-E7818C81B908}"/>
              </a:ext>
            </a:extLst>
          </p:cNvPr>
          <p:cNvSpPr txBox="1"/>
          <p:nvPr/>
        </p:nvSpPr>
        <p:spPr>
          <a:xfrm>
            <a:off x="5225925" y="3799111"/>
            <a:ext cx="28156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真理的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仁義和聖潔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152355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>
            <a:extLst>
              <a:ext uri="{FF2B5EF4-FFF2-40B4-BE49-F238E27FC236}">
                <a16:creationId xmlns:a16="http://schemas.microsoft.com/office/drawing/2014/main" id="{5B652A8B-11F1-4F66-851D-23CD5A55A44F}"/>
              </a:ext>
            </a:extLst>
          </p:cNvPr>
          <p:cNvSpPr/>
          <p:nvPr/>
        </p:nvSpPr>
        <p:spPr>
          <a:xfrm>
            <a:off x="4499809" y="303118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EE5CA-B853-439E-8FED-3B036DB06530}"/>
              </a:ext>
            </a:extLst>
          </p:cNvPr>
          <p:cNvSpPr txBox="1"/>
          <p:nvPr/>
        </p:nvSpPr>
        <p:spPr>
          <a:xfrm>
            <a:off x="5452031" y="244390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26F6D18A-EC9F-4D22-A6BD-1035A6BCEC7F}"/>
              </a:ext>
            </a:extLst>
          </p:cNvPr>
          <p:cNvSpPr/>
          <p:nvPr/>
        </p:nvSpPr>
        <p:spPr>
          <a:xfrm>
            <a:off x="2811991" y="327579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9C8EF9F-C85B-47E3-BA04-60B525DDCC93}"/>
              </a:ext>
            </a:extLst>
          </p:cNvPr>
          <p:cNvSpPr/>
          <p:nvPr/>
        </p:nvSpPr>
        <p:spPr>
          <a:xfrm>
            <a:off x="2811990" y="449660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E7E8CCC-08BA-419D-AB13-0473A1170FC5}"/>
              </a:ext>
            </a:extLst>
          </p:cNvPr>
          <p:cNvSpPr/>
          <p:nvPr/>
        </p:nvSpPr>
        <p:spPr>
          <a:xfrm flipH="1">
            <a:off x="8310880" y="3100138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存虛妄行事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449DBD-05F3-46B6-8D98-D88EA114FED0}"/>
              </a:ext>
            </a:extLst>
          </p:cNvPr>
          <p:cNvSpPr txBox="1"/>
          <p:nvPr/>
        </p:nvSpPr>
        <p:spPr>
          <a:xfrm>
            <a:off x="5193022" y="381039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981F20B-F225-46D8-AFB2-9905B3FAB720}"/>
              </a:ext>
            </a:extLst>
          </p:cNvPr>
          <p:cNvSpPr/>
          <p:nvPr/>
        </p:nvSpPr>
        <p:spPr>
          <a:xfrm rot="20199371">
            <a:off x="3875726" y="5235124"/>
            <a:ext cx="2361809" cy="118729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私慾迷惑</a:t>
            </a:r>
            <a:endParaRPr lang="en-US" altLang="zh-TW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漸漸變壞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27CE425B-D223-41C6-BF6C-08AC411457F8}"/>
              </a:ext>
            </a:extLst>
          </p:cNvPr>
          <p:cNvSpPr/>
          <p:nvPr/>
        </p:nvSpPr>
        <p:spPr>
          <a:xfrm flipH="1">
            <a:off x="8310880" y="3954379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放縱私慾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44F70563-FF6A-4184-BB10-CB1372A6DBF9}"/>
              </a:ext>
            </a:extLst>
          </p:cNvPr>
          <p:cNvSpPr/>
          <p:nvPr/>
        </p:nvSpPr>
        <p:spPr>
          <a:xfrm flipH="1">
            <a:off x="8304460" y="4805681"/>
            <a:ext cx="3271520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貪行種種污穢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99B160-C617-4355-98E3-EAFC2B9368B1}"/>
              </a:ext>
            </a:extLst>
          </p:cNvPr>
          <p:cNvSpPr txBox="1"/>
          <p:nvPr/>
        </p:nvSpPr>
        <p:spPr>
          <a:xfrm>
            <a:off x="3505201" y="15185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死在過犯罪惡之中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9965AD-93C2-4C1F-80D6-34125796ED0C}"/>
              </a:ext>
            </a:extLst>
          </p:cNvPr>
          <p:cNvSpPr txBox="1"/>
          <p:nvPr/>
        </p:nvSpPr>
        <p:spPr>
          <a:xfrm>
            <a:off x="3505201" y="666561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隨從今世風俗</a:t>
            </a:r>
            <a:endParaRPr lang="en-US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0DE120-A089-4EA3-890D-0DFB96D76582}"/>
              </a:ext>
            </a:extLst>
          </p:cNvPr>
          <p:cNvSpPr txBox="1"/>
          <p:nvPr/>
        </p:nvSpPr>
        <p:spPr>
          <a:xfrm>
            <a:off x="3505201" y="1346026"/>
            <a:ext cx="62170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WCL02" panose="02020600000000000000" pitchFamily="18" charset="-120"/>
                <a:ea typeface="HanWangWCL02" panose="02020600000000000000" pitchFamily="18" charset="-120"/>
              </a:rPr>
              <a:t>順服空中掌權者</a:t>
            </a:r>
            <a:endParaRPr lang="en-US" altLang="zh-TW" sz="5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WCL02" panose="02020600000000000000" pitchFamily="18" charset="-120"/>
              <a:ea typeface="HanWangWCL02" panose="02020600000000000000" pitchFamily="18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0929E7-3D22-43E7-B119-BA085A925A95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0806C-7DC5-4A84-B6C9-710279E6BC83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B7D03-A0E7-4229-B8D3-4411D5CE1762}"/>
              </a:ext>
            </a:extLst>
          </p:cNvPr>
          <p:cNvSpPr txBox="1"/>
          <p:nvPr/>
        </p:nvSpPr>
        <p:spPr>
          <a:xfrm rot="1294955">
            <a:off x="9516222" y="803278"/>
            <a:ext cx="2316479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沒有指望沒有神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7733684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2824479"/>
            <a:ext cx="11844337" cy="171128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4:25</a:t>
            </a:r>
            <a:r>
              <a:rPr lang="en-US" sz="6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6000" dirty="0">
                <a:latin typeface="Garamond" panose="02020404030301010803" pitchFamily="18" charset="0"/>
                <a:ea typeface="DFKai-SB" panose="03000509000000000000" pitchFamily="65" charset="-120"/>
              </a:rPr>
              <a:t>所以你們要脫下虛假</a:t>
            </a:r>
            <a:r>
              <a:rPr lang="en-US" altLang="zh-TW" sz="60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endParaRPr lang="zh-TW" altLang="en-US" sz="6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467259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4:25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所以你們要棄絕謊言，各人與鄰舍說實話，因為我們是互相為肢體。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26 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生氣卻不要犯罪；不可含怒到日落，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27 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也不可給魔鬼留地步。 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28 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從前偷竊的，不要再偷；總要勞力，親手做正經事，就可有餘分給那缺少的人。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29 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污穢的言語一句不可出口，只要隨事說造就人的好話，叫聽見的人得益處。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30 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不要叫神的聖靈擔憂；你們原是受了他的印記，等候得贖的日子來到。 </a:t>
            </a:r>
          </a:p>
        </p:txBody>
      </p:sp>
    </p:spTree>
    <p:extLst>
      <p:ext uri="{BB962C8B-B14F-4D97-AF65-F5344CB8AC3E}">
        <p14:creationId xmlns:p14="http://schemas.microsoft.com/office/powerpoint/2010/main" val="3701715103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4:31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一切苦毒、惱恨、忿怒、嚷鬧、毀謗，並一切的惡毒（或作：陰毒），都當從你們中間除掉；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32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並要以恩慈相待，存憐憫的心，彼此饒恕，正如神在基督裡饒恕了你們一樣。</a:t>
            </a:r>
            <a:endParaRPr lang="en-US" altLang="zh-TW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5:1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所以，你們該效法神，好像蒙慈愛的兒女一樣。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2 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也要憑愛心行事，正如基督愛我們，為我們捨了自己，當作馨香的供物和祭物，獻與神。 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1128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2824479"/>
            <a:ext cx="11844337" cy="171128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4:25</a:t>
            </a:r>
            <a:r>
              <a:rPr lang="en-US" sz="6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6000" dirty="0">
                <a:latin typeface="Garamond" panose="02020404030301010803" pitchFamily="18" charset="0"/>
                <a:ea typeface="DFKai-SB" panose="03000509000000000000" pitchFamily="65" charset="-120"/>
              </a:rPr>
              <a:t>所以你們要脫下虛假</a:t>
            </a:r>
            <a:r>
              <a:rPr lang="en-US" altLang="zh-TW" sz="6000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  <a:endParaRPr lang="zh-TW" altLang="en-US" sz="6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53955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84423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4:17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所以我說，且在主裡確實的說，你們行事不要再像外邦人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存虛妄的心行事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18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心地昏昧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，與神所賜的生命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隔絕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了，都因自己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無知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，心裡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剛硬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19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良心既然喪盡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，就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放縱私慾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貪行種種的污穢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aseline="30000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20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你們學了基督，卻不是這樣。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21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如果你們聽過他的道，領了他的教，學了他的真理，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22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就要脫去你們從前行為上的舊人，</a:t>
            </a:r>
            <a:r>
              <a:rPr lang="zh-TW" altLang="en-US" sz="40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這舊人是因私慾的迷惑漸漸變壞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的；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23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又要將你們的心志改換一新，</a:t>
            </a:r>
            <a:r>
              <a:rPr lang="en-US" sz="4000" baseline="30000" dirty="0">
                <a:latin typeface="Garamond" panose="02020404030301010803" pitchFamily="18" charset="0"/>
                <a:ea typeface="DFKai-SB" panose="03000509000000000000" pitchFamily="65" charset="-120"/>
              </a:rPr>
              <a:t>24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並且穿上新人；這新人是照著神的形像造的，有真理的仁義和聖潔。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880808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08924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804274-28C1-46F3-9298-7CE52D38ADE9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3EC8E-4B97-4CCD-9D7E-BF1780123DAB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279259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804274-28C1-46F3-9298-7CE52D38ADE9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3EC8E-4B97-4CCD-9D7E-BF1780123DAB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5078C0-456D-4934-9805-B6D83795FAC1}"/>
              </a:ext>
            </a:extLst>
          </p:cNvPr>
          <p:cNvSpPr txBox="1"/>
          <p:nvPr/>
        </p:nvSpPr>
        <p:spPr>
          <a:xfrm>
            <a:off x="5193022" y="321095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98217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8804274-28C1-46F3-9298-7CE52D38ADE9}"/>
              </a:ext>
            </a:extLst>
          </p:cNvPr>
          <p:cNvSpPr/>
          <p:nvPr/>
        </p:nvSpPr>
        <p:spPr>
          <a:xfrm>
            <a:off x="2118776" y="0"/>
            <a:ext cx="59161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隔</a:t>
            </a:r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altLang="zh-TW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絕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3EC8E-4B97-4CCD-9D7E-BF1780123DAB}"/>
              </a:ext>
            </a:extLst>
          </p:cNvPr>
          <p:cNvSpPr txBox="1"/>
          <p:nvPr/>
        </p:nvSpPr>
        <p:spPr>
          <a:xfrm>
            <a:off x="-97609" y="2812127"/>
            <a:ext cx="2310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dirty="0">
                <a:solidFill>
                  <a:schemeClr val="accent4">
                    <a:lumMod val="40000"/>
                    <a:lumOff val="60000"/>
                  </a:schemeClr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神賜的生命</a:t>
            </a:r>
            <a:endParaRPr lang="en-US" sz="5000" dirty="0">
              <a:solidFill>
                <a:schemeClr val="accent4">
                  <a:lumMod val="40000"/>
                  <a:lumOff val="60000"/>
                </a:schemeClr>
              </a:solidFill>
              <a:latin typeface="HanWangLiSuMedium" panose="02000500000000000000" pitchFamily="2" charset="-120"/>
              <a:ea typeface="HanWangLiSuMedium" panose="02000500000000000000" pitchFamily="2" charset="-120"/>
            </a:endParaRPr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FD4E311D-4B63-441F-8AF2-351A2C63E6C9}"/>
              </a:ext>
            </a:extLst>
          </p:cNvPr>
          <p:cNvSpPr/>
          <p:nvPr/>
        </p:nvSpPr>
        <p:spPr>
          <a:xfrm>
            <a:off x="4499809" y="2431742"/>
            <a:ext cx="3663482" cy="3175802"/>
          </a:xfrm>
          <a:prstGeom prst="hear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4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E47C0-E3C4-4E5C-B5F1-D424780CBC6F}"/>
              </a:ext>
            </a:extLst>
          </p:cNvPr>
          <p:cNvSpPr txBox="1"/>
          <p:nvPr/>
        </p:nvSpPr>
        <p:spPr>
          <a:xfrm>
            <a:off x="5452031" y="1844469"/>
            <a:ext cx="180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nWangMingBlack" panose="02020300000000000000" pitchFamily="18" charset="-120"/>
                <a:ea typeface="HanWangMingBlack" panose="02020300000000000000" pitchFamily="18" charset="-120"/>
              </a:rPr>
              <a:t>舊人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nWangMingBlack" panose="02020300000000000000" pitchFamily="18" charset="-120"/>
              <a:ea typeface="HanWangMingBlack" panose="02020300000000000000" pitchFamily="18" charset="-120"/>
            </a:endParaRPr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454A6FE6-EB8A-4501-95F9-43C3EB5A3F7A}"/>
              </a:ext>
            </a:extLst>
          </p:cNvPr>
          <p:cNvSpPr/>
          <p:nvPr/>
        </p:nvSpPr>
        <p:spPr>
          <a:xfrm>
            <a:off x="2811991" y="2676359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無知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E1EF3D91-D311-485B-892E-A246CF0C56C2}"/>
              </a:ext>
            </a:extLst>
          </p:cNvPr>
          <p:cNvSpPr/>
          <p:nvPr/>
        </p:nvSpPr>
        <p:spPr>
          <a:xfrm>
            <a:off x="2811990" y="3897163"/>
            <a:ext cx="1546649" cy="116412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剛硬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5078C0-456D-4934-9805-B6D83795FAC1}"/>
              </a:ext>
            </a:extLst>
          </p:cNvPr>
          <p:cNvSpPr txBox="1"/>
          <p:nvPr/>
        </p:nvSpPr>
        <p:spPr>
          <a:xfrm>
            <a:off x="5193022" y="3210955"/>
            <a:ext cx="2277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心地昏昧</a:t>
            </a:r>
            <a:endParaRPr lang="en-US" altLang="zh-TW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良心喪盡</a:t>
            </a: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31138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1055</TotalTime>
  <Words>1886</Words>
  <Application>Microsoft Office PowerPoint</Application>
  <PresentationFormat>Widescreen</PresentationFormat>
  <Paragraphs>322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DFKai-SB</vt:lpstr>
      <vt:lpstr>HanWang KaiBold-Gb5</vt:lpstr>
      <vt:lpstr>HanWangLiSuMedium</vt:lpstr>
      <vt:lpstr>HanWangMingBlack</vt:lpstr>
      <vt:lpstr>HanWangWCL02</vt:lpstr>
      <vt:lpstr>Arial</vt:lpstr>
      <vt:lpstr>Calibri</vt:lpstr>
      <vt:lpstr>Calibri Light</vt:lpstr>
      <vt:lpstr>Garamond</vt:lpstr>
      <vt:lpstr>Office Theme</vt:lpstr>
      <vt:lpstr>脫去舊人，穿上新人（2）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3</cp:revision>
  <dcterms:created xsi:type="dcterms:W3CDTF">2019-10-05T18:43:04Z</dcterms:created>
  <dcterms:modified xsi:type="dcterms:W3CDTF">2019-10-20T13:05:07Z</dcterms:modified>
</cp:coreProperties>
</file>